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6" r:id="rId1"/>
  </p:sldMasterIdLst>
  <p:notesMasterIdLst>
    <p:notesMasterId r:id="rId79"/>
  </p:notesMasterIdLst>
  <p:sldIdLst>
    <p:sldId id="282" r:id="rId2"/>
    <p:sldId id="283" r:id="rId3"/>
    <p:sldId id="347" r:id="rId4"/>
    <p:sldId id="272" r:id="rId5"/>
    <p:sldId id="287" r:id="rId6"/>
    <p:sldId id="288" r:id="rId7"/>
    <p:sldId id="289" r:id="rId8"/>
    <p:sldId id="290" r:id="rId9"/>
    <p:sldId id="292" r:id="rId10"/>
    <p:sldId id="281" r:id="rId11"/>
    <p:sldId id="293" r:id="rId12"/>
    <p:sldId id="294" r:id="rId13"/>
    <p:sldId id="291" r:id="rId14"/>
    <p:sldId id="296" r:id="rId15"/>
    <p:sldId id="295" r:id="rId16"/>
    <p:sldId id="297" r:id="rId17"/>
    <p:sldId id="298" r:id="rId18"/>
    <p:sldId id="299" r:id="rId19"/>
    <p:sldId id="300" r:id="rId20"/>
    <p:sldId id="301" r:id="rId21"/>
    <p:sldId id="302" r:id="rId22"/>
    <p:sldId id="331" r:id="rId23"/>
    <p:sldId id="332" r:id="rId24"/>
    <p:sldId id="339" r:id="rId25"/>
    <p:sldId id="340" r:id="rId26"/>
    <p:sldId id="333" r:id="rId27"/>
    <p:sldId id="334" r:id="rId28"/>
    <p:sldId id="335" r:id="rId29"/>
    <p:sldId id="341" r:id="rId30"/>
    <p:sldId id="336" r:id="rId31"/>
    <p:sldId id="337" r:id="rId32"/>
    <p:sldId id="273" r:id="rId33"/>
    <p:sldId id="284" r:id="rId34"/>
    <p:sldId id="258" r:id="rId35"/>
    <p:sldId id="259" r:id="rId36"/>
    <p:sldId id="285" r:id="rId37"/>
    <p:sldId id="286" r:id="rId38"/>
    <p:sldId id="338" r:id="rId39"/>
    <p:sldId id="262" r:id="rId40"/>
    <p:sldId id="278" r:id="rId41"/>
    <p:sldId id="265" r:id="rId42"/>
    <p:sldId id="342" r:id="rId43"/>
    <p:sldId id="343" r:id="rId44"/>
    <p:sldId id="344" r:id="rId45"/>
    <p:sldId id="345" r:id="rId46"/>
    <p:sldId id="346" r:id="rId47"/>
    <p:sldId id="269" r:id="rId48"/>
    <p:sldId id="274" r:id="rId49"/>
    <p:sldId id="275" r:id="rId50"/>
    <p:sldId id="276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  <p:sldId id="315" r:id="rId64"/>
    <p:sldId id="316" r:id="rId65"/>
    <p:sldId id="317" r:id="rId66"/>
    <p:sldId id="318" r:id="rId67"/>
    <p:sldId id="319" r:id="rId68"/>
    <p:sldId id="320" r:id="rId69"/>
    <p:sldId id="321" r:id="rId70"/>
    <p:sldId id="322" r:id="rId71"/>
    <p:sldId id="323" r:id="rId72"/>
    <p:sldId id="324" r:id="rId73"/>
    <p:sldId id="325" r:id="rId74"/>
    <p:sldId id="326" r:id="rId75"/>
    <p:sldId id="327" r:id="rId76"/>
    <p:sldId id="328" r:id="rId77"/>
    <p:sldId id="329" r:id="rId7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15" autoAdjust="0"/>
    <p:restoredTop sz="94660"/>
  </p:normalViewPr>
  <p:slideViewPr>
    <p:cSldViewPr>
      <p:cViewPr varScale="1">
        <p:scale>
          <a:sx n="78" d="100"/>
          <a:sy n="78" d="100"/>
        </p:scale>
        <p:origin x="1603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17.xml"/><Relationship Id="rId2" Type="http://schemas.openxmlformats.org/officeDocument/2006/relationships/slide" Target="slides/slide15.xml"/><Relationship Id="rId1" Type="http://schemas.openxmlformats.org/officeDocument/2006/relationships/slide" Target="slides/slide14.xml"/><Relationship Id="rId5" Type="http://schemas.openxmlformats.org/officeDocument/2006/relationships/slide" Target="slides/slide56.xml"/><Relationship Id="rId4" Type="http://schemas.openxmlformats.org/officeDocument/2006/relationships/slide" Target="slides/slide5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306B7B4-557A-410C-88E3-5E7E727A615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75AFB7E-DB2B-4BDB-AD54-693A1CFF2280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33AB5D8-3571-4D80-A490-8E6FCDC144E0}" type="datetimeFigureOut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08985CC2-3ED0-4B27-A607-3B7C713BE66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95E02CBD-2068-49C5-8D6B-70DD9B741A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BDEBD9-C4AF-4568-A87A-B309E3713E6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A194EE-3792-4722-8BA9-B176DF3722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0805B05B-D8E2-4BA4-BCA3-4D259AF6C6B3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>
            <a:extLst>
              <a:ext uri="{FF2B5EF4-FFF2-40B4-BE49-F238E27FC236}">
                <a16:creationId xmlns:a16="http://schemas.microsoft.com/office/drawing/2014/main" id="{20AB4C8E-F098-41F4-A5DE-37902D7E333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9091" name="Notes Placeholder 2">
            <a:extLst>
              <a:ext uri="{FF2B5EF4-FFF2-40B4-BE49-F238E27FC236}">
                <a16:creationId xmlns:a16="http://schemas.microsoft.com/office/drawing/2014/main" id="{48233F83-A1B1-4631-8509-A006BEF8823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7652" name="Slide Number Placeholder 3">
            <a:extLst>
              <a:ext uri="{FF2B5EF4-FFF2-40B4-BE49-F238E27FC236}">
                <a16:creationId xmlns:a16="http://schemas.microsoft.com/office/drawing/2014/main" id="{E308CFF8-8F04-4DF2-8E9E-9FBE4F5524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626875C-581D-4FEE-AB15-77A0E6BAA5C5}" type="slidenum">
              <a:rPr lang="en-US" altLang="en-US">
                <a:latin typeface="Calibri" panose="020F0502020204030204" pitchFamily="34" charset="0"/>
              </a:rPr>
              <a:pPr eaLnBrk="1" hangingPunct="1"/>
              <a:t>3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>
            <a:extLst>
              <a:ext uri="{FF2B5EF4-FFF2-40B4-BE49-F238E27FC236}">
                <a16:creationId xmlns:a16="http://schemas.microsoft.com/office/drawing/2014/main" id="{305E7375-6FEE-4606-A052-BEB9711F74D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8307" name="Notes Placeholder 2">
            <a:extLst>
              <a:ext uri="{FF2B5EF4-FFF2-40B4-BE49-F238E27FC236}">
                <a16:creationId xmlns:a16="http://schemas.microsoft.com/office/drawing/2014/main" id="{9B948B17-9F17-4F24-B0F4-1586EE51DC9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39940" name="Slide Number Placeholder 3">
            <a:extLst>
              <a:ext uri="{FF2B5EF4-FFF2-40B4-BE49-F238E27FC236}">
                <a16:creationId xmlns:a16="http://schemas.microsoft.com/office/drawing/2014/main" id="{6C84E0DB-E842-4A13-BC2C-285F68FA0C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A04EEE4-8A54-4B64-8613-85C383EC15B4}" type="slidenum">
              <a:rPr lang="en-US" altLang="en-US">
                <a:latin typeface="Calibri" panose="020F0502020204030204" pitchFamily="34" charset="0"/>
              </a:rPr>
              <a:pPr eaLnBrk="1" hangingPunct="1"/>
              <a:t>48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Slide Image Placeholder 1">
            <a:extLst>
              <a:ext uri="{FF2B5EF4-FFF2-40B4-BE49-F238E27FC236}">
                <a16:creationId xmlns:a16="http://schemas.microsoft.com/office/drawing/2014/main" id="{52F528A7-C071-48C3-8FE0-D7B187A9EB5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9331" name="Notes Placeholder 2">
            <a:extLst>
              <a:ext uri="{FF2B5EF4-FFF2-40B4-BE49-F238E27FC236}">
                <a16:creationId xmlns:a16="http://schemas.microsoft.com/office/drawing/2014/main" id="{90544E70-3C55-4FA5-ACF5-BDE7806183A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2C673360-4471-458A-9561-D5633498B69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7E9BCB0-9C97-40B7-947A-2CC389616901}" type="slidenum">
              <a:rPr lang="en-US" altLang="en-US">
                <a:latin typeface="Calibri" panose="020F0502020204030204" pitchFamily="34" charset="0"/>
              </a:rPr>
              <a:pPr eaLnBrk="1" hangingPunct="1"/>
              <a:t>49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>
            <a:extLst>
              <a:ext uri="{FF2B5EF4-FFF2-40B4-BE49-F238E27FC236}">
                <a16:creationId xmlns:a16="http://schemas.microsoft.com/office/drawing/2014/main" id="{A3C1C42D-1510-4DE7-BFF6-67EC7622AAC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>
            <a:extLst>
              <a:ext uri="{FF2B5EF4-FFF2-40B4-BE49-F238E27FC236}">
                <a16:creationId xmlns:a16="http://schemas.microsoft.com/office/drawing/2014/main" id="{E2CA8478-DFCB-4EC4-B56E-DAE684A27DF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41988" name="Slide Number Placeholder 3">
            <a:extLst>
              <a:ext uri="{FF2B5EF4-FFF2-40B4-BE49-F238E27FC236}">
                <a16:creationId xmlns:a16="http://schemas.microsoft.com/office/drawing/2014/main" id="{E0BBD370-3F8C-47A5-9EF2-F633FD7A48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3E487BA7-2D98-4BE3-AA3E-5D5DB216DFA3}" type="slidenum">
              <a:rPr lang="en-US" altLang="en-US">
                <a:latin typeface="Calibri" panose="020F0502020204030204" pitchFamily="34" charset="0"/>
              </a:rPr>
              <a:pPr eaLnBrk="1" hangingPunct="1"/>
              <a:t>50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>
            <a:extLst>
              <a:ext uri="{FF2B5EF4-FFF2-40B4-BE49-F238E27FC236}">
                <a16:creationId xmlns:a16="http://schemas.microsoft.com/office/drawing/2014/main" id="{6D266F3F-7A29-48E5-A788-0EA9833A2A9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0115" name="Notes Placeholder 2">
            <a:extLst>
              <a:ext uri="{FF2B5EF4-FFF2-40B4-BE49-F238E27FC236}">
                <a16:creationId xmlns:a16="http://schemas.microsoft.com/office/drawing/2014/main" id="{DD0B2B3C-CC90-40B0-B903-C5B769933D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DECF2A61-A826-44CE-95E3-6E0D04035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B4499F7-B7EB-484D-8498-6D14FD48CAF5}" type="slidenum">
              <a:rPr lang="en-US" altLang="en-US">
                <a:latin typeface="Calibri" panose="020F0502020204030204" pitchFamily="34" charset="0"/>
              </a:rPr>
              <a:pPr eaLnBrk="1" hangingPunct="1"/>
              <a:t>4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>
            <a:extLst>
              <a:ext uri="{FF2B5EF4-FFF2-40B4-BE49-F238E27FC236}">
                <a16:creationId xmlns:a16="http://schemas.microsoft.com/office/drawing/2014/main" id="{31355759-C03A-4E32-8767-3D516A1177C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Notes Placeholder 2">
            <a:extLst>
              <a:ext uri="{FF2B5EF4-FFF2-40B4-BE49-F238E27FC236}">
                <a16:creationId xmlns:a16="http://schemas.microsoft.com/office/drawing/2014/main" id="{73ED77EC-AB34-4E1D-A1E0-90B64D0ED9B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ADD65E5C-5ADD-496B-AAAC-A183A07CCF8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536CD7D-271F-40B3-A65B-2FBD9573B324}" type="slidenum">
              <a:rPr lang="en-US" altLang="en-US">
                <a:latin typeface="Calibri" panose="020F0502020204030204" pitchFamily="34" charset="0"/>
              </a:rPr>
              <a:pPr eaLnBrk="1" hangingPunct="1"/>
              <a:t>32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>
            <a:extLst>
              <a:ext uri="{FF2B5EF4-FFF2-40B4-BE49-F238E27FC236}">
                <a16:creationId xmlns:a16="http://schemas.microsoft.com/office/drawing/2014/main" id="{F60C9D19-6026-4719-90D9-9088C4E78B7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63" name="Notes Placeholder 2">
            <a:extLst>
              <a:ext uri="{FF2B5EF4-FFF2-40B4-BE49-F238E27FC236}">
                <a16:creationId xmlns:a16="http://schemas.microsoft.com/office/drawing/2014/main" id="{7863AACE-368C-466E-A043-CBD8D2E2F70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3E8711C8-2CCE-48EC-8027-EDE0765D60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7FADB74-D099-48CB-8A2F-D279B4B5CFE3}" type="slidenum">
              <a:rPr lang="en-US" altLang="en-US">
                <a:latin typeface="Calibri" panose="020F0502020204030204" pitchFamily="34" charset="0"/>
              </a:rPr>
              <a:pPr eaLnBrk="1" hangingPunct="1"/>
              <a:t>34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>
            <a:extLst>
              <a:ext uri="{FF2B5EF4-FFF2-40B4-BE49-F238E27FC236}">
                <a16:creationId xmlns:a16="http://schemas.microsoft.com/office/drawing/2014/main" id="{66EEC87C-4EC2-4E50-B48E-B03CFAA36E2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Notes Placeholder 2">
            <a:extLst>
              <a:ext uri="{FF2B5EF4-FFF2-40B4-BE49-F238E27FC236}">
                <a16:creationId xmlns:a16="http://schemas.microsoft.com/office/drawing/2014/main" id="{7CB68F10-A718-4133-94E2-C8D49216627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31748" name="Slide Number Placeholder 3">
            <a:extLst>
              <a:ext uri="{FF2B5EF4-FFF2-40B4-BE49-F238E27FC236}">
                <a16:creationId xmlns:a16="http://schemas.microsoft.com/office/drawing/2014/main" id="{E3128F00-5CF1-4380-AD65-2440F532905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12C83FF-1103-4CCE-BDB6-96846D407A1B}" type="slidenum">
              <a:rPr lang="en-US" altLang="en-US">
                <a:latin typeface="Calibri" panose="020F0502020204030204" pitchFamily="34" charset="0"/>
              </a:rPr>
              <a:pPr eaLnBrk="1" hangingPunct="1"/>
              <a:t>35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>
            <a:extLst>
              <a:ext uri="{FF2B5EF4-FFF2-40B4-BE49-F238E27FC236}">
                <a16:creationId xmlns:a16="http://schemas.microsoft.com/office/drawing/2014/main" id="{1E3CBE81-404A-4CF1-922E-A0E900C37D2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4211" name="Notes Placeholder 2">
            <a:extLst>
              <a:ext uri="{FF2B5EF4-FFF2-40B4-BE49-F238E27FC236}">
                <a16:creationId xmlns:a16="http://schemas.microsoft.com/office/drawing/2014/main" id="{6F7DF044-EF78-44C5-8DB5-ADFCD075166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33796" name="Slide Number Placeholder 3">
            <a:extLst>
              <a:ext uri="{FF2B5EF4-FFF2-40B4-BE49-F238E27FC236}">
                <a16:creationId xmlns:a16="http://schemas.microsoft.com/office/drawing/2014/main" id="{AB73C3DF-8402-4CFC-AF90-2537AE9B78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13771EF-B412-415E-9620-578147F98AA8}" type="slidenum">
              <a:rPr lang="en-US" altLang="en-US">
                <a:latin typeface="Calibri" panose="020F0502020204030204" pitchFamily="34" charset="0"/>
              </a:rPr>
              <a:pPr eaLnBrk="1" hangingPunct="1"/>
              <a:t>39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>
            <a:extLst>
              <a:ext uri="{FF2B5EF4-FFF2-40B4-BE49-F238E27FC236}">
                <a16:creationId xmlns:a16="http://schemas.microsoft.com/office/drawing/2014/main" id="{4C04100D-6D0A-4447-8FC2-27386B94A2F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5235" name="Notes Placeholder 2">
            <a:extLst>
              <a:ext uri="{FF2B5EF4-FFF2-40B4-BE49-F238E27FC236}">
                <a16:creationId xmlns:a16="http://schemas.microsoft.com/office/drawing/2014/main" id="{A0D6764E-990B-48B5-BCB4-0FFD6841246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8F50B018-ECCE-4A66-BFB5-7C02DCBB8A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1A3C4AF-4037-459D-9F81-D6BA4AE60FE7}" type="slidenum">
              <a:rPr lang="en-US" altLang="en-US">
                <a:latin typeface="Calibri" panose="020F0502020204030204" pitchFamily="34" charset="0"/>
              </a:rPr>
              <a:pPr eaLnBrk="1" hangingPunct="1"/>
              <a:t>40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>
            <a:extLst>
              <a:ext uri="{FF2B5EF4-FFF2-40B4-BE49-F238E27FC236}">
                <a16:creationId xmlns:a16="http://schemas.microsoft.com/office/drawing/2014/main" id="{4CC55C0C-8C2C-468F-B330-1623F4DAA1F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6259" name="Notes Placeholder 2">
            <a:extLst>
              <a:ext uri="{FF2B5EF4-FFF2-40B4-BE49-F238E27FC236}">
                <a16:creationId xmlns:a16="http://schemas.microsoft.com/office/drawing/2014/main" id="{8DEF3CDB-BA9A-463F-A0B4-ADB75C26E27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35844" name="Slide Number Placeholder 3">
            <a:extLst>
              <a:ext uri="{FF2B5EF4-FFF2-40B4-BE49-F238E27FC236}">
                <a16:creationId xmlns:a16="http://schemas.microsoft.com/office/drawing/2014/main" id="{66838713-D97B-4BB9-AA52-DE20C9EF7E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C378E06-A98A-4C21-BC66-AA8FE907BB64}" type="slidenum">
              <a:rPr lang="en-US" altLang="en-US">
                <a:latin typeface="Calibri" panose="020F0502020204030204" pitchFamily="34" charset="0"/>
              </a:rPr>
              <a:pPr eaLnBrk="1" hangingPunct="1"/>
              <a:t>41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>
            <a:extLst>
              <a:ext uri="{FF2B5EF4-FFF2-40B4-BE49-F238E27FC236}">
                <a16:creationId xmlns:a16="http://schemas.microsoft.com/office/drawing/2014/main" id="{497D1E17-F6C3-439C-A7DF-F837EF1B540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7283" name="Notes Placeholder 2">
            <a:extLst>
              <a:ext uri="{FF2B5EF4-FFF2-40B4-BE49-F238E27FC236}">
                <a16:creationId xmlns:a16="http://schemas.microsoft.com/office/drawing/2014/main" id="{848B662A-74DE-4277-AA1C-110CA15E304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37892" name="Slide Number Placeholder 3">
            <a:extLst>
              <a:ext uri="{FF2B5EF4-FFF2-40B4-BE49-F238E27FC236}">
                <a16:creationId xmlns:a16="http://schemas.microsoft.com/office/drawing/2014/main" id="{F58208BE-3E1D-4EB3-9C93-3E99C74D2E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2064880-5C2A-4D58-8033-444033FA9125}" type="slidenum">
              <a:rPr lang="en-US" altLang="en-US">
                <a:latin typeface="Calibri" panose="020F0502020204030204" pitchFamily="34" charset="0"/>
              </a:rPr>
              <a:pPr eaLnBrk="1" hangingPunct="1"/>
              <a:t>47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0">
            <a:extLst>
              <a:ext uri="{FF2B5EF4-FFF2-40B4-BE49-F238E27FC236}">
                <a16:creationId xmlns:a16="http://schemas.microsoft.com/office/drawing/2014/main" id="{F20FD9FF-63AD-4DFF-AD8B-4E920E9726C5}"/>
              </a:ext>
            </a:extLst>
          </p:cNvPr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5" name="Group 44">
              <a:extLst>
                <a:ext uri="{FF2B5EF4-FFF2-40B4-BE49-F238E27FC236}">
                  <a16:creationId xmlns:a16="http://schemas.microsoft.com/office/drawing/2014/main" id="{63EC599C-6997-4697-9C41-6EA27D9333E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28" name="Group 4">
                <a:extLst>
                  <a:ext uri="{FF2B5EF4-FFF2-40B4-BE49-F238E27FC236}">
                    <a16:creationId xmlns:a16="http://schemas.microsoft.com/office/drawing/2014/main" id="{5B27F7DD-DCE2-4AC4-9283-6BAD19543A1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40" name="Rectangle 39">
                  <a:extLst>
                    <a:ext uri="{FF2B5EF4-FFF2-40B4-BE49-F238E27FC236}">
                      <a16:creationId xmlns:a16="http://schemas.microsoft.com/office/drawing/2014/main" id="{F7F7F991-7C2C-47E7-9A45-B7FDF47A0998}"/>
                    </a:ext>
                  </a:extLst>
                </p:cNvPr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1" name="Rectangle 2">
                  <a:extLst>
                    <a:ext uri="{FF2B5EF4-FFF2-40B4-BE49-F238E27FC236}">
                      <a16:creationId xmlns:a16="http://schemas.microsoft.com/office/drawing/2014/main" id="{0F68DDD9-1451-46F7-AD02-33521B6DC216}"/>
                    </a:ext>
                  </a:extLst>
                </p:cNvPr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2" name="Rectangle 3">
                  <a:extLst>
                    <a:ext uri="{FF2B5EF4-FFF2-40B4-BE49-F238E27FC236}">
                      <a16:creationId xmlns:a16="http://schemas.microsoft.com/office/drawing/2014/main" id="{EE343F68-A01A-4904-B77D-7BABF7C59A34}"/>
                    </a:ext>
                  </a:extLst>
                </p:cNvPr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29" name="Group 5">
                <a:extLst>
                  <a:ext uri="{FF2B5EF4-FFF2-40B4-BE49-F238E27FC236}">
                    <a16:creationId xmlns:a16="http://schemas.microsoft.com/office/drawing/2014/main" id="{6C16A379-68F5-4009-93DB-1A4AED6AF09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37" name="Rectangle 36">
                  <a:extLst>
                    <a:ext uri="{FF2B5EF4-FFF2-40B4-BE49-F238E27FC236}">
                      <a16:creationId xmlns:a16="http://schemas.microsoft.com/office/drawing/2014/main" id="{31A5145F-0491-459E-A6CF-2BE6FE5B23DF}"/>
                    </a:ext>
                  </a:extLst>
                </p:cNvPr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8" name="Rectangle 37">
                  <a:extLst>
                    <a:ext uri="{FF2B5EF4-FFF2-40B4-BE49-F238E27FC236}">
                      <a16:creationId xmlns:a16="http://schemas.microsoft.com/office/drawing/2014/main" id="{5DD50C73-3E83-4A16-AE1E-62BD6AFB2541}"/>
                    </a:ext>
                  </a:extLst>
                </p:cNvPr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9" name="Rectangle 38">
                  <a:extLst>
                    <a:ext uri="{FF2B5EF4-FFF2-40B4-BE49-F238E27FC236}">
                      <a16:creationId xmlns:a16="http://schemas.microsoft.com/office/drawing/2014/main" id="{A70A3753-3A99-4532-91FB-BDF56C01DBFB}"/>
                    </a:ext>
                  </a:extLst>
                </p:cNvPr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9">
                <a:extLst>
                  <a:ext uri="{FF2B5EF4-FFF2-40B4-BE49-F238E27FC236}">
                    <a16:creationId xmlns:a16="http://schemas.microsoft.com/office/drawing/2014/main" id="{066EF518-9EB2-4FA7-867F-2FD0A90ADDC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34" name="Rectangle 33">
                  <a:extLst>
                    <a:ext uri="{FF2B5EF4-FFF2-40B4-BE49-F238E27FC236}">
                      <a16:creationId xmlns:a16="http://schemas.microsoft.com/office/drawing/2014/main" id="{7023582B-CB98-43F4-A3C7-E891AA667333}"/>
                    </a:ext>
                  </a:extLst>
                </p:cNvPr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335377A8-0EC9-4D88-814F-D3ACEFEC1B80}"/>
                    </a:ext>
                  </a:extLst>
                </p:cNvPr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6" name="Rectangle 35">
                  <a:extLst>
                    <a:ext uri="{FF2B5EF4-FFF2-40B4-BE49-F238E27FC236}">
                      <a16:creationId xmlns:a16="http://schemas.microsoft.com/office/drawing/2014/main" id="{6A5FED25-F3C9-4AB7-A39C-9CDF9573BEC2}"/>
                    </a:ext>
                  </a:extLst>
                </p:cNvPr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FB8BC632-51E2-41E9-A368-DE6EE726D1B6}"/>
                  </a:ext>
                </a:extLst>
              </p:cNvPr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CB182A3F-1967-4268-B0F4-53C270BDB69B}"/>
                  </a:ext>
                </a:extLst>
              </p:cNvPr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22832DCE-0D32-48E3-B136-B7448C4A0052}"/>
                  </a:ext>
                </a:extLst>
              </p:cNvPr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6" name="Freeform 62">
              <a:extLst>
                <a:ext uri="{FF2B5EF4-FFF2-40B4-BE49-F238E27FC236}">
                  <a16:creationId xmlns:a16="http://schemas.microsoft.com/office/drawing/2014/main" id="{73FC0E96-542B-4E64-87EB-8C8C4651E353}"/>
                </a:ext>
              </a:extLst>
            </p:cNvPr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" name="Freeform 63">
              <a:extLst>
                <a:ext uri="{FF2B5EF4-FFF2-40B4-BE49-F238E27FC236}">
                  <a16:creationId xmlns:a16="http://schemas.microsoft.com/office/drawing/2014/main" id="{C58BF4DC-66E3-41FE-8D06-0FB2BDBC653C}"/>
                </a:ext>
              </a:extLst>
            </p:cNvPr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Freeform 64">
              <a:extLst>
                <a:ext uri="{FF2B5EF4-FFF2-40B4-BE49-F238E27FC236}">
                  <a16:creationId xmlns:a16="http://schemas.microsoft.com/office/drawing/2014/main" id="{B635190E-6C88-4F8C-B49E-24739E41010C}"/>
                </a:ext>
              </a:extLst>
            </p:cNvPr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Freeform 66">
              <a:extLst>
                <a:ext uri="{FF2B5EF4-FFF2-40B4-BE49-F238E27FC236}">
                  <a16:creationId xmlns:a16="http://schemas.microsoft.com/office/drawing/2014/main" id="{2239E778-B104-4C0B-AE94-B6FF3453D548}"/>
                </a:ext>
              </a:extLst>
            </p:cNvPr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Freeform 67">
              <a:extLst>
                <a:ext uri="{FF2B5EF4-FFF2-40B4-BE49-F238E27FC236}">
                  <a16:creationId xmlns:a16="http://schemas.microsoft.com/office/drawing/2014/main" id="{70E74262-D268-42BE-8F93-32D4DE1A0F7E}"/>
                </a:ext>
              </a:extLst>
            </p:cNvPr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Hexagon 10">
              <a:extLst>
                <a:ext uri="{FF2B5EF4-FFF2-40B4-BE49-F238E27FC236}">
                  <a16:creationId xmlns:a16="http://schemas.microsoft.com/office/drawing/2014/main" id="{23E28180-8F2C-4C99-A994-FE2A4AA85A46}"/>
                </a:ext>
              </a:extLst>
            </p:cNvPr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Hexagon 11">
              <a:extLst>
                <a:ext uri="{FF2B5EF4-FFF2-40B4-BE49-F238E27FC236}">
                  <a16:creationId xmlns:a16="http://schemas.microsoft.com/office/drawing/2014/main" id="{AD481DFE-4A58-42BE-BA97-27960E586C8C}"/>
                </a:ext>
              </a:extLst>
            </p:cNvPr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Hexagon 12">
              <a:extLst>
                <a:ext uri="{FF2B5EF4-FFF2-40B4-BE49-F238E27FC236}">
                  <a16:creationId xmlns:a16="http://schemas.microsoft.com/office/drawing/2014/main" id="{0BEC9E50-A820-49BB-92A3-B6E620D8A48C}"/>
                </a:ext>
              </a:extLst>
            </p:cNvPr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" name="Hexagon 13">
              <a:extLst>
                <a:ext uri="{FF2B5EF4-FFF2-40B4-BE49-F238E27FC236}">
                  <a16:creationId xmlns:a16="http://schemas.microsoft.com/office/drawing/2014/main" id="{A51516FB-CA59-45F4-A807-A062E82719F3}"/>
                </a:ext>
              </a:extLst>
            </p:cNvPr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" name="Hexagon 14">
              <a:extLst>
                <a:ext uri="{FF2B5EF4-FFF2-40B4-BE49-F238E27FC236}">
                  <a16:creationId xmlns:a16="http://schemas.microsoft.com/office/drawing/2014/main" id="{ADE90425-87A1-4585-974C-510161DAA061}"/>
                </a:ext>
              </a:extLst>
            </p:cNvPr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" name="Freeform 75">
              <a:extLst>
                <a:ext uri="{FF2B5EF4-FFF2-40B4-BE49-F238E27FC236}">
                  <a16:creationId xmlns:a16="http://schemas.microsoft.com/office/drawing/2014/main" id="{0BD961E8-4877-4BF7-8563-F0E72ED54E30}"/>
                </a:ext>
              </a:extLst>
            </p:cNvPr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" name="Hexagon 16">
              <a:extLst>
                <a:ext uri="{FF2B5EF4-FFF2-40B4-BE49-F238E27FC236}">
                  <a16:creationId xmlns:a16="http://schemas.microsoft.com/office/drawing/2014/main" id="{E48C812D-51BC-4CAB-8C3D-12A47EAD483E}"/>
                </a:ext>
              </a:extLst>
            </p:cNvPr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" name="Hexagon 17">
              <a:extLst>
                <a:ext uri="{FF2B5EF4-FFF2-40B4-BE49-F238E27FC236}">
                  <a16:creationId xmlns:a16="http://schemas.microsoft.com/office/drawing/2014/main" id="{ED29A79B-0E1F-47F0-8BD4-25CB1F2FD928}"/>
                </a:ext>
              </a:extLst>
            </p:cNvPr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" name="Hexagon 18">
              <a:extLst>
                <a:ext uri="{FF2B5EF4-FFF2-40B4-BE49-F238E27FC236}">
                  <a16:creationId xmlns:a16="http://schemas.microsoft.com/office/drawing/2014/main" id="{11CE3E6D-B741-4407-BB18-AF25CFF39B7A}"/>
                </a:ext>
              </a:extLst>
            </p:cNvPr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" name="Hexagon 19">
              <a:extLst>
                <a:ext uri="{FF2B5EF4-FFF2-40B4-BE49-F238E27FC236}">
                  <a16:creationId xmlns:a16="http://schemas.microsoft.com/office/drawing/2014/main" id="{425B6AFD-F7E9-427F-80A4-AB5BA7802DA7}"/>
                </a:ext>
              </a:extLst>
            </p:cNvPr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Hexagon 20">
              <a:extLst>
                <a:ext uri="{FF2B5EF4-FFF2-40B4-BE49-F238E27FC236}">
                  <a16:creationId xmlns:a16="http://schemas.microsoft.com/office/drawing/2014/main" id="{791B6B5E-AD5F-42E2-B40C-C6A25212D6FC}"/>
                </a:ext>
              </a:extLst>
            </p:cNvPr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" name="Hexagon 21">
              <a:extLst>
                <a:ext uri="{FF2B5EF4-FFF2-40B4-BE49-F238E27FC236}">
                  <a16:creationId xmlns:a16="http://schemas.microsoft.com/office/drawing/2014/main" id="{4BFA6039-FED5-4C73-9509-6AA437F79F48}"/>
                </a:ext>
              </a:extLst>
            </p:cNvPr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" name="Hexagon 22">
              <a:extLst>
                <a:ext uri="{FF2B5EF4-FFF2-40B4-BE49-F238E27FC236}">
                  <a16:creationId xmlns:a16="http://schemas.microsoft.com/office/drawing/2014/main" id="{8C60BC17-EB93-423C-AF25-197DBD080C6E}"/>
                </a:ext>
              </a:extLst>
            </p:cNvPr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" name="Hexagon 23">
              <a:extLst>
                <a:ext uri="{FF2B5EF4-FFF2-40B4-BE49-F238E27FC236}">
                  <a16:creationId xmlns:a16="http://schemas.microsoft.com/office/drawing/2014/main" id="{A27DEC01-BB8F-428F-A67A-69448039FDA3}"/>
                </a:ext>
              </a:extLst>
            </p:cNvPr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" name="Hexagon 24">
              <a:extLst>
                <a:ext uri="{FF2B5EF4-FFF2-40B4-BE49-F238E27FC236}">
                  <a16:creationId xmlns:a16="http://schemas.microsoft.com/office/drawing/2014/main" id="{9CF9BCD5-4DC4-4149-9E15-F0D611129BF9}"/>
                </a:ext>
              </a:extLst>
            </p:cNvPr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" name="Freeform 85">
              <a:extLst>
                <a:ext uri="{FF2B5EF4-FFF2-40B4-BE49-F238E27FC236}">
                  <a16:creationId xmlns:a16="http://schemas.microsoft.com/office/drawing/2014/main" id="{4A2CE848-EF34-460F-969C-151EA225D969}"/>
                </a:ext>
              </a:extLst>
            </p:cNvPr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" name="Freeform 86">
              <a:extLst>
                <a:ext uri="{FF2B5EF4-FFF2-40B4-BE49-F238E27FC236}">
                  <a16:creationId xmlns:a16="http://schemas.microsoft.com/office/drawing/2014/main" id="{5802C111-680C-410F-9052-3724D103F2E6}"/>
                </a:ext>
              </a:extLst>
            </p:cNvPr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43" name="Rectangle 42">
            <a:extLst>
              <a:ext uri="{FF2B5EF4-FFF2-40B4-BE49-F238E27FC236}">
                <a16:creationId xmlns:a16="http://schemas.microsoft.com/office/drawing/2014/main" id="{705954A5-2BF3-406A-9A7C-15E383A8A628}"/>
              </a:ext>
            </a:extLst>
          </p:cNvPr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C8E2A72F-2C62-4EB4-A432-B225396D0E55}"/>
              </a:ext>
            </a:extLst>
          </p:cNvPr>
          <p:cNvSpPr/>
          <p:nvPr/>
        </p:nvSpPr>
        <p:spPr>
          <a:xfrm>
            <a:off x="4649788" y="-22225"/>
            <a:ext cx="3505200" cy="23129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1DD2D99A-2686-4845-BF1A-CFDFEDF62443}"/>
              </a:ext>
            </a:extLst>
          </p:cNvPr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6119AD42-8937-4CAC-B9E6-5A7701256217}"/>
              </a:ext>
            </a:extLst>
          </p:cNvPr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7" name="Date Placeholder 3">
            <a:extLst>
              <a:ext uri="{FF2B5EF4-FFF2-40B4-BE49-F238E27FC236}">
                <a16:creationId xmlns:a16="http://schemas.microsoft.com/office/drawing/2014/main" id="{65EF3E3C-1EA2-4240-84DF-FE9CF9C0BCC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738688" y="1516063"/>
            <a:ext cx="2133600" cy="752475"/>
          </a:xfrm>
        </p:spPr>
        <p:txBody>
          <a:bodyPr anchor="b"/>
          <a:lstStyle>
            <a:lvl1pPr algn="l">
              <a:defRPr sz="2400"/>
            </a:lvl1pPr>
          </a:lstStyle>
          <a:p>
            <a:pPr>
              <a:defRPr/>
            </a:pPr>
            <a:fld id="{1637F49D-B2E7-424B-B211-24CCAB4907E5}" type="datetimeFigureOut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8" name="Footer Placeholder 4">
            <a:extLst>
              <a:ext uri="{FF2B5EF4-FFF2-40B4-BE49-F238E27FC236}">
                <a16:creationId xmlns:a16="http://schemas.microsoft.com/office/drawing/2014/main" id="{6CFE7B12-750D-41FD-9124-5B9DFA582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3838" y="5719763"/>
            <a:ext cx="283051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9" name="Slide Number Placeholder 5">
            <a:extLst>
              <a:ext uri="{FF2B5EF4-FFF2-40B4-BE49-F238E27FC236}">
                <a16:creationId xmlns:a16="http://schemas.microsoft.com/office/drawing/2014/main" id="{F56E68BC-1F65-45E7-AE75-14154954E4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649788" y="5719763"/>
            <a:ext cx="642937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F89737B-027C-4E29-ABCA-25F06344489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6242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38395C-AEEA-4AC8-98DA-D07025FD9A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F93E0-985B-456D-B155-C30476B657B7}" type="datetimeFigureOut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439ACD-FEE0-428C-9249-914AB5354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D61A1B-9DB5-4064-AE39-690471BE3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0332E8-B23F-46A1-B9CC-A705DDAC77E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9517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02DC90-6430-4493-842E-766E6D281E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AB1883-8337-49B9-8CAC-B307450C4CB5}" type="datetimeFigureOut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314669-987B-457B-8D54-61CCEADE8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C21312-BF3E-496E-A13A-A3F4FAC86B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2F3A2C-924D-4C06-9EA4-B926B90A187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327458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388" y="150813"/>
            <a:ext cx="6831012" cy="533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79388" y="1981200"/>
            <a:ext cx="4405312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737100" y="1981200"/>
            <a:ext cx="44069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071203219"/>
      </p:ext>
    </p:extLst>
  </p:cSld>
  <p:clrMapOvr>
    <a:masterClrMapping/>
  </p:clrMapOvr>
  <p:transition>
    <p:cut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388" y="150813"/>
            <a:ext cx="6831012" cy="533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179388" y="1981200"/>
            <a:ext cx="8964612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554679831"/>
      </p:ext>
    </p:extLst>
  </p:cSld>
  <p:clrMapOvr>
    <a:masterClrMapping/>
  </p:clrMapOvr>
  <p:transition>
    <p:cut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7098D4-3F8A-4769-8379-D0E74933159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95B54E-A0E4-4277-87AC-D4DB6258B6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6A6B01-FE65-4C55-AFF2-F698649C3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749A6054-293B-4E2D-BE59-93285DC7F43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37010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E9D3670-8E92-4DC6-A71E-62378C01821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60A402-ABC4-4942-B3C9-4EC2A1ABA4F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998EC62-FD1D-4572-8943-313BFF945E86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5" name="Rectangle 14">
            <a:extLst>
              <a:ext uri="{FF2B5EF4-FFF2-40B4-BE49-F238E27FC236}">
                <a16:creationId xmlns:a16="http://schemas.microsoft.com/office/drawing/2014/main" id="{2FF39BFE-53CE-48D3-95DB-D602ECA70894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172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2CFBC6-F74D-4385-8E34-9C6D8E3CD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688F6-B0AB-4ECF-9A29-A19EC88274D9}" type="datetimeFigureOut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E0E399-0076-4856-911A-6913180A91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11BBAE-FE3B-4D6C-9A5B-E2CB1B59A7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5D2E66-EE94-494B-BDBD-9FEA71F31E8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4109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/>
          <a:lstStyle>
            <a:lvl1pPr algn="l">
              <a:defRPr sz="4000" b="0" cap="none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A68ED2-5DC5-4991-9724-18EB0E6C58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46564D-CF41-436D-A07C-1CEAE96D3148}" type="datetimeFigureOut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ABCDB3-0E53-4649-AA4F-503E7BBD1A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F959BE-985F-4E97-9D9A-E445953C1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4C909D-7E0C-4F66-883A-EAA608D14EB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3404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F23EACB-D5BB-4164-B701-57E388299FDB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73858B-A032-4BF4-92F7-80335DBBE852}" type="datetimeFigureOut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408D103-D486-4095-9CF7-E482E3CA940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DEFB2D2-DBBA-4FFE-B8B4-DA776292D5A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6B370040-B589-4209-A259-4BE7B1C00F1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09357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62D16A7-30B6-4FA0-8764-6B8CCE7656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8CC38-0FF1-43F4-8181-5507D28772B2}" type="datetimeFigureOut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1220EE0-6B5C-4844-A219-295343E27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CE4097F-E990-4EF1-A392-E01D48CD6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AE6042-B0A9-4BDA-A504-AB52394EB33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6577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1E198A3-0F9A-4159-8358-FE48DDA23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F58227-E63A-441A-A0B2-68FCD7C9FE34}" type="datetimeFigureOut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D0ADF40-14F5-4387-94A8-B8BB9C471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9C0016C-2069-4A95-BC41-688A000E3E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4FE478-4F47-401F-9FDD-3D76D9ADA2F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6805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A36F7A9-6A84-4AA9-8DF2-BE949542F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94A49-9380-4309-B742-19EB66685DCD}" type="datetimeFigureOut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D8B0BEC-73CA-4E52-AB79-9C2EAB8E73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DF8C20B-CB3E-4EE1-9942-52BDFE1DEF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1F3A3B-AFB4-43B6-9B02-697CE1ADDFF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279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60">
            <a:extLst>
              <a:ext uri="{FF2B5EF4-FFF2-40B4-BE49-F238E27FC236}">
                <a16:creationId xmlns:a16="http://schemas.microsoft.com/office/drawing/2014/main" id="{F0155E90-17FD-4F9E-A975-A26ECB3C3AA5}"/>
              </a:ext>
            </a:extLst>
          </p:cNvPr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61">
              <a:extLst>
                <a:ext uri="{FF2B5EF4-FFF2-40B4-BE49-F238E27FC236}">
                  <a16:creationId xmlns:a16="http://schemas.microsoft.com/office/drawing/2014/main" id="{D55B15E3-F46B-4789-B063-5C39A540C67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29" name="Group 4">
                <a:extLst>
                  <a:ext uri="{FF2B5EF4-FFF2-40B4-BE49-F238E27FC236}">
                    <a16:creationId xmlns:a16="http://schemas.microsoft.com/office/drawing/2014/main" id="{8E19FF56-341B-4F93-B539-2432E38512F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41" name="Rectangle 40">
                  <a:extLst>
                    <a:ext uri="{FF2B5EF4-FFF2-40B4-BE49-F238E27FC236}">
                      <a16:creationId xmlns:a16="http://schemas.microsoft.com/office/drawing/2014/main" id="{F4E26355-82C2-4BA6-BE93-222A1FFB5A7E}"/>
                    </a:ext>
                  </a:extLst>
                </p:cNvPr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2" name="Rectangle 2">
                  <a:extLst>
                    <a:ext uri="{FF2B5EF4-FFF2-40B4-BE49-F238E27FC236}">
                      <a16:creationId xmlns:a16="http://schemas.microsoft.com/office/drawing/2014/main" id="{7E2B0C7D-9CB6-45A9-AC3B-1CABAB2CB6C1}"/>
                    </a:ext>
                  </a:extLst>
                </p:cNvPr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3" name="Rectangle 3">
                  <a:extLst>
                    <a:ext uri="{FF2B5EF4-FFF2-40B4-BE49-F238E27FC236}">
                      <a16:creationId xmlns:a16="http://schemas.microsoft.com/office/drawing/2014/main" id="{331867CA-0DB1-4396-B64C-EBE6F15BEEAE}"/>
                    </a:ext>
                  </a:extLst>
                </p:cNvPr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5">
                <a:extLst>
                  <a:ext uri="{FF2B5EF4-FFF2-40B4-BE49-F238E27FC236}">
                    <a16:creationId xmlns:a16="http://schemas.microsoft.com/office/drawing/2014/main" id="{EC6C8683-CE37-4666-9414-7CFD8995506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38" name="Rectangle 37">
                  <a:extLst>
                    <a:ext uri="{FF2B5EF4-FFF2-40B4-BE49-F238E27FC236}">
                      <a16:creationId xmlns:a16="http://schemas.microsoft.com/office/drawing/2014/main" id="{670FB46D-8598-47E0-B6D1-C2FCB74A0BC6}"/>
                    </a:ext>
                  </a:extLst>
                </p:cNvPr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9" name="Rectangle 38">
                  <a:extLst>
                    <a:ext uri="{FF2B5EF4-FFF2-40B4-BE49-F238E27FC236}">
                      <a16:creationId xmlns:a16="http://schemas.microsoft.com/office/drawing/2014/main" id="{37498D9C-3509-4ECB-8B6A-03D81DCBD5F6}"/>
                    </a:ext>
                  </a:extLst>
                </p:cNvPr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0" name="Rectangle 39">
                  <a:extLst>
                    <a:ext uri="{FF2B5EF4-FFF2-40B4-BE49-F238E27FC236}">
                      <a16:creationId xmlns:a16="http://schemas.microsoft.com/office/drawing/2014/main" id="{731E304B-1593-4B41-A9C0-628C9F400990}"/>
                    </a:ext>
                  </a:extLst>
                </p:cNvPr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31" name="Group 9">
                <a:extLst>
                  <a:ext uri="{FF2B5EF4-FFF2-40B4-BE49-F238E27FC236}">
                    <a16:creationId xmlns:a16="http://schemas.microsoft.com/office/drawing/2014/main" id="{1C5B7B0D-4606-4F30-97EB-A3BA5EC2026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50BBD197-2482-49AE-B15C-9B3F0D78EE58}"/>
                    </a:ext>
                  </a:extLst>
                </p:cNvPr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6" name="Rectangle 35">
                  <a:extLst>
                    <a:ext uri="{FF2B5EF4-FFF2-40B4-BE49-F238E27FC236}">
                      <a16:creationId xmlns:a16="http://schemas.microsoft.com/office/drawing/2014/main" id="{BFBA79AE-5067-4469-AD45-71F1D504073A}"/>
                    </a:ext>
                  </a:extLst>
                </p:cNvPr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7" name="Rectangle 36">
                  <a:extLst>
                    <a:ext uri="{FF2B5EF4-FFF2-40B4-BE49-F238E27FC236}">
                      <a16:creationId xmlns:a16="http://schemas.microsoft.com/office/drawing/2014/main" id="{F1204A92-76CF-42C4-88BD-E43C20F21974}"/>
                    </a:ext>
                  </a:extLst>
                </p:cNvPr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D0CDEBC2-80A9-4939-9B5C-8415401BF844}"/>
                  </a:ext>
                </a:extLst>
              </p:cNvPr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B3FD4254-D328-4455-BDD4-6FAE50C9BE67}"/>
                  </a:ext>
                </a:extLst>
              </p:cNvPr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58CF5EC2-A651-4DE3-AEBA-19CB19EA6CAA}"/>
                  </a:ext>
                </a:extLst>
              </p:cNvPr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7" name="Freeform 62">
              <a:extLst>
                <a:ext uri="{FF2B5EF4-FFF2-40B4-BE49-F238E27FC236}">
                  <a16:creationId xmlns:a16="http://schemas.microsoft.com/office/drawing/2014/main" id="{4CD9FCBF-4E3B-4539-96B4-2EA3A3AE8F99}"/>
                </a:ext>
              </a:extLst>
            </p:cNvPr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Freeform 63">
              <a:extLst>
                <a:ext uri="{FF2B5EF4-FFF2-40B4-BE49-F238E27FC236}">
                  <a16:creationId xmlns:a16="http://schemas.microsoft.com/office/drawing/2014/main" id="{D195102C-03E5-428F-A003-005965CDFF83}"/>
                </a:ext>
              </a:extLst>
            </p:cNvPr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Freeform 64">
              <a:extLst>
                <a:ext uri="{FF2B5EF4-FFF2-40B4-BE49-F238E27FC236}">
                  <a16:creationId xmlns:a16="http://schemas.microsoft.com/office/drawing/2014/main" id="{44B1033F-9D73-4FBC-832E-34D2E773EC66}"/>
                </a:ext>
              </a:extLst>
            </p:cNvPr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Freeform 66">
              <a:extLst>
                <a:ext uri="{FF2B5EF4-FFF2-40B4-BE49-F238E27FC236}">
                  <a16:creationId xmlns:a16="http://schemas.microsoft.com/office/drawing/2014/main" id="{E965EACC-BE28-46EF-A987-B78FDA6EDD77}"/>
                </a:ext>
              </a:extLst>
            </p:cNvPr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Freeform 67">
              <a:extLst>
                <a:ext uri="{FF2B5EF4-FFF2-40B4-BE49-F238E27FC236}">
                  <a16:creationId xmlns:a16="http://schemas.microsoft.com/office/drawing/2014/main" id="{0059C8ED-A14B-49EF-A3D9-2578089ABBA3}"/>
                </a:ext>
              </a:extLst>
            </p:cNvPr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Hexagon 11">
              <a:extLst>
                <a:ext uri="{FF2B5EF4-FFF2-40B4-BE49-F238E27FC236}">
                  <a16:creationId xmlns:a16="http://schemas.microsoft.com/office/drawing/2014/main" id="{0351FAA2-948A-4AF0-95C3-3984B4207C1A}"/>
                </a:ext>
              </a:extLst>
            </p:cNvPr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Hexagon 12">
              <a:extLst>
                <a:ext uri="{FF2B5EF4-FFF2-40B4-BE49-F238E27FC236}">
                  <a16:creationId xmlns:a16="http://schemas.microsoft.com/office/drawing/2014/main" id="{8A95800C-A1F5-48B7-BD63-C60A029F4CD6}"/>
                </a:ext>
              </a:extLst>
            </p:cNvPr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" name="Hexagon 13">
              <a:extLst>
                <a:ext uri="{FF2B5EF4-FFF2-40B4-BE49-F238E27FC236}">
                  <a16:creationId xmlns:a16="http://schemas.microsoft.com/office/drawing/2014/main" id="{260CCD05-D6DE-4A3D-B5EC-EF6A6F6DB4FE}"/>
                </a:ext>
              </a:extLst>
            </p:cNvPr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" name="Hexagon 14">
              <a:extLst>
                <a:ext uri="{FF2B5EF4-FFF2-40B4-BE49-F238E27FC236}">
                  <a16:creationId xmlns:a16="http://schemas.microsoft.com/office/drawing/2014/main" id="{6C530809-2B57-49F2-B095-AE80EF57EB53}"/>
                </a:ext>
              </a:extLst>
            </p:cNvPr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" name="Hexagon 15">
              <a:extLst>
                <a:ext uri="{FF2B5EF4-FFF2-40B4-BE49-F238E27FC236}">
                  <a16:creationId xmlns:a16="http://schemas.microsoft.com/office/drawing/2014/main" id="{083FFC7E-B290-42F9-9CB1-11A46E5C15AE}"/>
                </a:ext>
              </a:extLst>
            </p:cNvPr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" name="Freeform 75">
              <a:extLst>
                <a:ext uri="{FF2B5EF4-FFF2-40B4-BE49-F238E27FC236}">
                  <a16:creationId xmlns:a16="http://schemas.microsoft.com/office/drawing/2014/main" id="{E2DA2287-896C-4277-A95B-38E4D39E3108}"/>
                </a:ext>
              </a:extLst>
            </p:cNvPr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" name="Hexagon 17">
              <a:extLst>
                <a:ext uri="{FF2B5EF4-FFF2-40B4-BE49-F238E27FC236}">
                  <a16:creationId xmlns:a16="http://schemas.microsoft.com/office/drawing/2014/main" id="{1C041690-DD3B-4DDC-8C06-57D93D3A827E}"/>
                </a:ext>
              </a:extLst>
            </p:cNvPr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" name="Hexagon 18">
              <a:extLst>
                <a:ext uri="{FF2B5EF4-FFF2-40B4-BE49-F238E27FC236}">
                  <a16:creationId xmlns:a16="http://schemas.microsoft.com/office/drawing/2014/main" id="{EB10C7C9-8A53-4AFE-8A74-927CF2286E51}"/>
                </a:ext>
              </a:extLst>
            </p:cNvPr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" name="Hexagon 19">
              <a:extLst>
                <a:ext uri="{FF2B5EF4-FFF2-40B4-BE49-F238E27FC236}">
                  <a16:creationId xmlns:a16="http://schemas.microsoft.com/office/drawing/2014/main" id="{4F1B2D61-879E-4261-BD4B-CA505F5B60E0}"/>
                </a:ext>
              </a:extLst>
            </p:cNvPr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Hexagon 20">
              <a:extLst>
                <a:ext uri="{FF2B5EF4-FFF2-40B4-BE49-F238E27FC236}">
                  <a16:creationId xmlns:a16="http://schemas.microsoft.com/office/drawing/2014/main" id="{EAF4EE2C-926C-4FE5-90C7-512E70A1FF76}"/>
                </a:ext>
              </a:extLst>
            </p:cNvPr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" name="Hexagon 21">
              <a:extLst>
                <a:ext uri="{FF2B5EF4-FFF2-40B4-BE49-F238E27FC236}">
                  <a16:creationId xmlns:a16="http://schemas.microsoft.com/office/drawing/2014/main" id="{5ED14FF7-8D13-4212-887F-CBB1E9543803}"/>
                </a:ext>
              </a:extLst>
            </p:cNvPr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" name="Hexagon 22">
              <a:extLst>
                <a:ext uri="{FF2B5EF4-FFF2-40B4-BE49-F238E27FC236}">
                  <a16:creationId xmlns:a16="http://schemas.microsoft.com/office/drawing/2014/main" id="{808AAF03-FB84-4DE6-BA34-182BEE0A667A}"/>
                </a:ext>
              </a:extLst>
            </p:cNvPr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" name="Hexagon 23">
              <a:extLst>
                <a:ext uri="{FF2B5EF4-FFF2-40B4-BE49-F238E27FC236}">
                  <a16:creationId xmlns:a16="http://schemas.microsoft.com/office/drawing/2014/main" id="{A8B42896-0680-4D52-B927-150A153C26EF}"/>
                </a:ext>
              </a:extLst>
            </p:cNvPr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" name="Hexagon 24">
              <a:extLst>
                <a:ext uri="{FF2B5EF4-FFF2-40B4-BE49-F238E27FC236}">
                  <a16:creationId xmlns:a16="http://schemas.microsoft.com/office/drawing/2014/main" id="{944125A3-922F-491F-A196-14EB40B233BC}"/>
                </a:ext>
              </a:extLst>
            </p:cNvPr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" name="Hexagon 25">
              <a:extLst>
                <a:ext uri="{FF2B5EF4-FFF2-40B4-BE49-F238E27FC236}">
                  <a16:creationId xmlns:a16="http://schemas.microsoft.com/office/drawing/2014/main" id="{7A8C0B68-E60D-4106-9D4B-39E7B955750F}"/>
                </a:ext>
              </a:extLst>
            </p:cNvPr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" name="Freeform 85">
              <a:extLst>
                <a:ext uri="{FF2B5EF4-FFF2-40B4-BE49-F238E27FC236}">
                  <a16:creationId xmlns:a16="http://schemas.microsoft.com/office/drawing/2014/main" id="{502F77E0-CB7A-449B-9538-74BCCE4E81E4}"/>
                </a:ext>
              </a:extLst>
            </p:cNvPr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" name="Freeform 86">
              <a:extLst>
                <a:ext uri="{FF2B5EF4-FFF2-40B4-BE49-F238E27FC236}">
                  <a16:creationId xmlns:a16="http://schemas.microsoft.com/office/drawing/2014/main" id="{B870A885-253A-4366-AB53-844E52FCD88A}"/>
                </a:ext>
              </a:extLst>
            </p:cNvPr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44" name="Rectangle 43">
            <a:extLst>
              <a:ext uri="{FF2B5EF4-FFF2-40B4-BE49-F238E27FC236}">
                <a16:creationId xmlns:a16="http://schemas.microsoft.com/office/drawing/2014/main" id="{4E8D4CAD-01F5-4A80-AFCB-4AF50DD4CE79}"/>
              </a:ext>
            </a:extLst>
          </p:cNvPr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750EE262-BFF5-4CA2-8071-5535C50D58D4}"/>
              </a:ext>
            </a:extLst>
          </p:cNvPr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130914F8-5D69-4C8E-9FAD-A095E6113DC1}"/>
              </a:ext>
            </a:extLst>
          </p:cNvPr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EA365EF1-C183-46A5-BFD8-A8252BA804DB}"/>
              </a:ext>
            </a:extLst>
          </p:cNvPr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8" name="Date Placeholder 4">
            <a:extLst>
              <a:ext uri="{FF2B5EF4-FFF2-40B4-BE49-F238E27FC236}">
                <a16:creationId xmlns:a16="http://schemas.microsoft.com/office/drawing/2014/main" id="{F25AA6F6-CD9D-4AE2-824A-D889DABD51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B33970-7D8E-482D-9C6C-64C8D6F4237D}" type="datetimeFigureOut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9" name="Slide Number Placeholder 6">
            <a:extLst>
              <a:ext uri="{FF2B5EF4-FFF2-40B4-BE49-F238E27FC236}">
                <a16:creationId xmlns:a16="http://schemas.microsoft.com/office/drawing/2014/main" id="{F618A43B-1665-4A9B-BAC0-2CF20EB4F9D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30F426A-7306-4C68-BDD7-0027421B9A8B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50" name="Footer Placeholder 5">
            <a:extLst>
              <a:ext uri="{FF2B5EF4-FFF2-40B4-BE49-F238E27FC236}">
                <a16:creationId xmlns:a16="http://schemas.microsoft.com/office/drawing/2014/main" id="{6057BC5F-4F1C-41D2-8BAC-A63601CD491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813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60">
            <a:extLst>
              <a:ext uri="{FF2B5EF4-FFF2-40B4-BE49-F238E27FC236}">
                <a16:creationId xmlns:a16="http://schemas.microsoft.com/office/drawing/2014/main" id="{FD2547F3-4C36-4B88-B943-E920D386CD02}"/>
              </a:ext>
            </a:extLst>
          </p:cNvPr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61">
              <a:extLst>
                <a:ext uri="{FF2B5EF4-FFF2-40B4-BE49-F238E27FC236}">
                  <a16:creationId xmlns:a16="http://schemas.microsoft.com/office/drawing/2014/main" id="{552EB038-4804-4E46-BAF5-7A406C1D26E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29" name="Group 4">
                <a:extLst>
                  <a:ext uri="{FF2B5EF4-FFF2-40B4-BE49-F238E27FC236}">
                    <a16:creationId xmlns:a16="http://schemas.microsoft.com/office/drawing/2014/main" id="{B58D1F6C-07AA-4409-BA7D-5D39F7B9EC5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41" name="Rectangle 40">
                  <a:extLst>
                    <a:ext uri="{FF2B5EF4-FFF2-40B4-BE49-F238E27FC236}">
                      <a16:creationId xmlns:a16="http://schemas.microsoft.com/office/drawing/2014/main" id="{DF94CBED-CE5D-4C26-B5E0-B6A63B1E487D}"/>
                    </a:ext>
                  </a:extLst>
                </p:cNvPr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2" name="Rectangle 2">
                  <a:extLst>
                    <a:ext uri="{FF2B5EF4-FFF2-40B4-BE49-F238E27FC236}">
                      <a16:creationId xmlns:a16="http://schemas.microsoft.com/office/drawing/2014/main" id="{5DF4CA3C-C3CA-4369-A780-809703E5D3D4}"/>
                    </a:ext>
                  </a:extLst>
                </p:cNvPr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3" name="Rectangle 3">
                  <a:extLst>
                    <a:ext uri="{FF2B5EF4-FFF2-40B4-BE49-F238E27FC236}">
                      <a16:creationId xmlns:a16="http://schemas.microsoft.com/office/drawing/2014/main" id="{39D54296-26A1-45E8-B348-4D6B2F5FFC96}"/>
                    </a:ext>
                  </a:extLst>
                </p:cNvPr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5">
                <a:extLst>
                  <a:ext uri="{FF2B5EF4-FFF2-40B4-BE49-F238E27FC236}">
                    <a16:creationId xmlns:a16="http://schemas.microsoft.com/office/drawing/2014/main" id="{4BE3C196-F446-4C3A-8934-D3412D01610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38" name="Rectangle 37">
                  <a:extLst>
                    <a:ext uri="{FF2B5EF4-FFF2-40B4-BE49-F238E27FC236}">
                      <a16:creationId xmlns:a16="http://schemas.microsoft.com/office/drawing/2014/main" id="{44B20C16-C323-45FB-9709-3309D81B5E1A}"/>
                    </a:ext>
                  </a:extLst>
                </p:cNvPr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9" name="Rectangle 38">
                  <a:extLst>
                    <a:ext uri="{FF2B5EF4-FFF2-40B4-BE49-F238E27FC236}">
                      <a16:creationId xmlns:a16="http://schemas.microsoft.com/office/drawing/2014/main" id="{BBA861FB-EA03-4E13-9DCD-665BBAC2A85E}"/>
                    </a:ext>
                  </a:extLst>
                </p:cNvPr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0" name="Rectangle 39">
                  <a:extLst>
                    <a:ext uri="{FF2B5EF4-FFF2-40B4-BE49-F238E27FC236}">
                      <a16:creationId xmlns:a16="http://schemas.microsoft.com/office/drawing/2014/main" id="{D1BA2F76-0BE4-4CA9-B320-2EAEC06A50E5}"/>
                    </a:ext>
                  </a:extLst>
                </p:cNvPr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31" name="Group 9">
                <a:extLst>
                  <a:ext uri="{FF2B5EF4-FFF2-40B4-BE49-F238E27FC236}">
                    <a16:creationId xmlns:a16="http://schemas.microsoft.com/office/drawing/2014/main" id="{5A44C79A-E4FF-40AD-B492-2C23B78CDCE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BB58F92B-8BB3-411E-B91F-0483F4A3853F}"/>
                    </a:ext>
                  </a:extLst>
                </p:cNvPr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6" name="Rectangle 35">
                  <a:extLst>
                    <a:ext uri="{FF2B5EF4-FFF2-40B4-BE49-F238E27FC236}">
                      <a16:creationId xmlns:a16="http://schemas.microsoft.com/office/drawing/2014/main" id="{3F1EE174-3ED0-4BE0-9ACC-FBBD963C484C}"/>
                    </a:ext>
                  </a:extLst>
                </p:cNvPr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7" name="Rectangle 36">
                  <a:extLst>
                    <a:ext uri="{FF2B5EF4-FFF2-40B4-BE49-F238E27FC236}">
                      <a16:creationId xmlns:a16="http://schemas.microsoft.com/office/drawing/2014/main" id="{400D6FE3-2BF0-4D8A-AD3A-E9F40190732F}"/>
                    </a:ext>
                  </a:extLst>
                </p:cNvPr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F6691153-C920-4781-93E1-A462796A1E71}"/>
                  </a:ext>
                </a:extLst>
              </p:cNvPr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32486A79-726E-4C25-B467-2B560E11327A}"/>
                  </a:ext>
                </a:extLst>
              </p:cNvPr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811E1B17-2F64-49B1-BDD3-A179AE6A14C6}"/>
                  </a:ext>
                </a:extLst>
              </p:cNvPr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7" name="Freeform 62">
              <a:extLst>
                <a:ext uri="{FF2B5EF4-FFF2-40B4-BE49-F238E27FC236}">
                  <a16:creationId xmlns:a16="http://schemas.microsoft.com/office/drawing/2014/main" id="{253862B5-B004-4BF2-BC84-3130998AE5C6}"/>
                </a:ext>
              </a:extLst>
            </p:cNvPr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Freeform 63">
              <a:extLst>
                <a:ext uri="{FF2B5EF4-FFF2-40B4-BE49-F238E27FC236}">
                  <a16:creationId xmlns:a16="http://schemas.microsoft.com/office/drawing/2014/main" id="{A0A7392A-27D6-4073-A660-579D5585965A}"/>
                </a:ext>
              </a:extLst>
            </p:cNvPr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Freeform 64">
              <a:extLst>
                <a:ext uri="{FF2B5EF4-FFF2-40B4-BE49-F238E27FC236}">
                  <a16:creationId xmlns:a16="http://schemas.microsoft.com/office/drawing/2014/main" id="{E559EDFF-9318-4EFE-A39D-6646077F9E30}"/>
                </a:ext>
              </a:extLst>
            </p:cNvPr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Freeform 66">
              <a:extLst>
                <a:ext uri="{FF2B5EF4-FFF2-40B4-BE49-F238E27FC236}">
                  <a16:creationId xmlns:a16="http://schemas.microsoft.com/office/drawing/2014/main" id="{17EDF056-451D-428C-8D28-0FB318006430}"/>
                </a:ext>
              </a:extLst>
            </p:cNvPr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Freeform 67">
              <a:extLst>
                <a:ext uri="{FF2B5EF4-FFF2-40B4-BE49-F238E27FC236}">
                  <a16:creationId xmlns:a16="http://schemas.microsoft.com/office/drawing/2014/main" id="{784D1062-205A-4344-940D-62C318960CAB}"/>
                </a:ext>
              </a:extLst>
            </p:cNvPr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Hexagon 11">
              <a:extLst>
                <a:ext uri="{FF2B5EF4-FFF2-40B4-BE49-F238E27FC236}">
                  <a16:creationId xmlns:a16="http://schemas.microsoft.com/office/drawing/2014/main" id="{2D76D431-3A04-48B0-BA6C-566EF8FED4C2}"/>
                </a:ext>
              </a:extLst>
            </p:cNvPr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Hexagon 12">
              <a:extLst>
                <a:ext uri="{FF2B5EF4-FFF2-40B4-BE49-F238E27FC236}">
                  <a16:creationId xmlns:a16="http://schemas.microsoft.com/office/drawing/2014/main" id="{339AB10F-8DC3-4C71-B166-CD9F06274C03}"/>
                </a:ext>
              </a:extLst>
            </p:cNvPr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" name="Hexagon 13">
              <a:extLst>
                <a:ext uri="{FF2B5EF4-FFF2-40B4-BE49-F238E27FC236}">
                  <a16:creationId xmlns:a16="http://schemas.microsoft.com/office/drawing/2014/main" id="{E69F9BB1-F71F-42AE-AEA0-8AE806919A51}"/>
                </a:ext>
              </a:extLst>
            </p:cNvPr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" name="Hexagon 14">
              <a:extLst>
                <a:ext uri="{FF2B5EF4-FFF2-40B4-BE49-F238E27FC236}">
                  <a16:creationId xmlns:a16="http://schemas.microsoft.com/office/drawing/2014/main" id="{50BC5917-A218-497B-900A-A15C090210E8}"/>
                </a:ext>
              </a:extLst>
            </p:cNvPr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" name="Hexagon 15">
              <a:extLst>
                <a:ext uri="{FF2B5EF4-FFF2-40B4-BE49-F238E27FC236}">
                  <a16:creationId xmlns:a16="http://schemas.microsoft.com/office/drawing/2014/main" id="{C753AB25-87A2-47E4-B5FF-9679B496C169}"/>
                </a:ext>
              </a:extLst>
            </p:cNvPr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" name="Freeform 75">
              <a:extLst>
                <a:ext uri="{FF2B5EF4-FFF2-40B4-BE49-F238E27FC236}">
                  <a16:creationId xmlns:a16="http://schemas.microsoft.com/office/drawing/2014/main" id="{6977B0F2-228D-45AD-A601-C5DDF2CD8E4F}"/>
                </a:ext>
              </a:extLst>
            </p:cNvPr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" name="Hexagon 17">
              <a:extLst>
                <a:ext uri="{FF2B5EF4-FFF2-40B4-BE49-F238E27FC236}">
                  <a16:creationId xmlns:a16="http://schemas.microsoft.com/office/drawing/2014/main" id="{5ACBDAE9-246A-4D03-9A8F-F3EC278017A5}"/>
                </a:ext>
              </a:extLst>
            </p:cNvPr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" name="Hexagon 18">
              <a:extLst>
                <a:ext uri="{FF2B5EF4-FFF2-40B4-BE49-F238E27FC236}">
                  <a16:creationId xmlns:a16="http://schemas.microsoft.com/office/drawing/2014/main" id="{9C50B620-B849-49B0-A17B-D26DF409B1A0}"/>
                </a:ext>
              </a:extLst>
            </p:cNvPr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" name="Hexagon 19">
              <a:extLst>
                <a:ext uri="{FF2B5EF4-FFF2-40B4-BE49-F238E27FC236}">
                  <a16:creationId xmlns:a16="http://schemas.microsoft.com/office/drawing/2014/main" id="{955B84F4-B2A2-47CB-BB77-54075BE2579B}"/>
                </a:ext>
              </a:extLst>
            </p:cNvPr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Hexagon 20">
              <a:extLst>
                <a:ext uri="{FF2B5EF4-FFF2-40B4-BE49-F238E27FC236}">
                  <a16:creationId xmlns:a16="http://schemas.microsoft.com/office/drawing/2014/main" id="{2A716E7C-7D1E-4A29-878B-01A5F2C1DB82}"/>
                </a:ext>
              </a:extLst>
            </p:cNvPr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" name="Hexagon 21">
              <a:extLst>
                <a:ext uri="{FF2B5EF4-FFF2-40B4-BE49-F238E27FC236}">
                  <a16:creationId xmlns:a16="http://schemas.microsoft.com/office/drawing/2014/main" id="{B5D44115-3C4B-40D0-A2B1-6A62DA007E36}"/>
                </a:ext>
              </a:extLst>
            </p:cNvPr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" name="Hexagon 22">
              <a:extLst>
                <a:ext uri="{FF2B5EF4-FFF2-40B4-BE49-F238E27FC236}">
                  <a16:creationId xmlns:a16="http://schemas.microsoft.com/office/drawing/2014/main" id="{3A517F37-B4EC-4C69-A37C-24E631BDC932}"/>
                </a:ext>
              </a:extLst>
            </p:cNvPr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" name="Hexagon 23">
              <a:extLst>
                <a:ext uri="{FF2B5EF4-FFF2-40B4-BE49-F238E27FC236}">
                  <a16:creationId xmlns:a16="http://schemas.microsoft.com/office/drawing/2014/main" id="{13E0AEF1-6E5A-4C4D-8251-34FCFEC00B15}"/>
                </a:ext>
              </a:extLst>
            </p:cNvPr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" name="Hexagon 24">
              <a:extLst>
                <a:ext uri="{FF2B5EF4-FFF2-40B4-BE49-F238E27FC236}">
                  <a16:creationId xmlns:a16="http://schemas.microsoft.com/office/drawing/2014/main" id="{5D045EDB-54B6-4A4D-9154-CC523CB24CD5}"/>
                </a:ext>
              </a:extLst>
            </p:cNvPr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" name="Hexagon 25">
              <a:extLst>
                <a:ext uri="{FF2B5EF4-FFF2-40B4-BE49-F238E27FC236}">
                  <a16:creationId xmlns:a16="http://schemas.microsoft.com/office/drawing/2014/main" id="{D230E260-4C6E-4AE6-9005-8AB6103F7FF3}"/>
                </a:ext>
              </a:extLst>
            </p:cNvPr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" name="Freeform 85">
              <a:extLst>
                <a:ext uri="{FF2B5EF4-FFF2-40B4-BE49-F238E27FC236}">
                  <a16:creationId xmlns:a16="http://schemas.microsoft.com/office/drawing/2014/main" id="{464088D9-F6EB-496A-BFB2-99966D84520D}"/>
                </a:ext>
              </a:extLst>
            </p:cNvPr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" name="Freeform 86">
              <a:extLst>
                <a:ext uri="{FF2B5EF4-FFF2-40B4-BE49-F238E27FC236}">
                  <a16:creationId xmlns:a16="http://schemas.microsoft.com/office/drawing/2014/main" id="{16642B21-1CFB-409F-B679-BE213A88C5CC}"/>
                </a:ext>
              </a:extLst>
            </p:cNvPr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44" name="Rectangle 43">
            <a:extLst>
              <a:ext uri="{FF2B5EF4-FFF2-40B4-BE49-F238E27FC236}">
                <a16:creationId xmlns:a16="http://schemas.microsoft.com/office/drawing/2014/main" id="{CBF1C462-082F-43C7-8C2F-B20170A0219D}"/>
              </a:ext>
            </a:extLst>
          </p:cNvPr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3DDB93AB-691A-47E7-959B-A786595446DB}"/>
              </a:ext>
            </a:extLst>
          </p:cNvPr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3237245-1BA7-4FFA-9A71-BEDB8104F646}"/>
              </a:ext>
            </a:extLst>
          </p:cNvPr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C74CFE36-D473-4E52-A97F-1DCC7FB44A60}"/>
              </a:ext>
            </a:extLst>
          </p:cNvPr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 rtlCol="0">
            <a:norm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8" name="Date Placeholder 4">
            <a:extLst>
              <a:ext uri="{FF2B5EF4-FFF2-40B4-BE49-F238E27FC236}">
                <a16:creationId xmlns:a16="http://schemas.microsoft.com/office/drawing/2014/main" id="{20EF3500-5C4B-4DC1-9F07-A251DD52C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E6A80-9D75-4EBB-BCE4-6C695C9DF705}" type="datetimeFigureOut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49" name="Footer Placeholder 5">
            <a:extLst>
              <a:ext uri="{FF2B5EF4-FFF2-40B4-BE49-F238E27FC236}">
                <a16:creationId xmlns:a16="http://schemas.microsoft.com/office/drawing/2014/main" id="{14C84A98-EE04-4C1C-8BF7-7430AC845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" name="Slide Number Placeholder 6">
            <a:extLst>
              <a:ext uri="{FF2B5EF4-FFF2-40B4-BE49-F238E27FC236}">
                <a16:creationId xmlns:a16="http://schemas.microsoft.com/office/drawing/2014/main" id="{F30BAD1E-AC05-4931-B1DB-E1C0770E0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382E76-7FA4-4F00-AE56-344B96E8D54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7320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C2F35F"/>
            </a:gs>
            <a:gs pos="62000">
              <a:srgbClr val="92BE3F"/>
            </a:gs>
            <a:gs pos="100000">
              <a:srgbClr val="80A33D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41">
            <a:extLst>
              <a:ext uri="{FF2B5EF4-FFF2-40B4-BE49-F238E27FC236}">
                <a16:creationId xmlns:a16="http://schemas.microsoft.com/office/drawing/2014/main" id="{A3C6AA53-E6A2-4884-AABC-D1A56BFA53B1}"/>
              </a:ext>
            </a:extLst>
          </p:cNvPr>
          <p:cNvGrpSpPr>
            <a:grpSpLocks/>
          </p:cNvGrpSpPr>
          <p:nvPr/>
        </p:nvGrpSpPr>
        <p:grpSpPr bwMode="auto">
          <a:xfrm>
            <a:off x="-304800" y="0"/>
            <a:ext cx="9932988" cy="6858000"/>
            <a:chOff x="-382404" y="0"/>
            <a:chExt cx="9932332" cy="6858000"/>
          </a:xfrm>
        </p:grpSpPr>
        <p:grpSp>
          <p:nvGrpSpPr>
            <p:cNvPr id="2059" name="Group 44">
              <a:extLst>
                <a:ext uri="{FF2B5EF4-FFF2-40B4-BE49-F238E27FC236}">
                  <a16:creationId xmlns:a16="http://schemas.microsoft.com/office/drawing/2014/main" id="{EDA1E6D9-2FC6-449C-A5E0-23E3BE1AC53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2082" name="Group 4">
                <a:extLst>
                  <a:ext uri="{FF2B5EF4-FFF2-40B4-BE49-F238E27FC236}">
                    <a16:creationId xmlns:a16="http://schemas.microsoft.com/office/drawing/2014/main" id="{C7312ACC-7968-4EAE-9BB0-2350C9B7E16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>
                  <a:extLst>
                    <a:ext uri="{FF2B5EF4-FFF2-40B4-BE49-F238E27FC236}">
                      <a16:creationId xmlns:a16="http://schemas.microsoft.com/office/drawing/2014/main" id="{D01134DB-CDB0-4DF0-8579-F28E438CDF94}"/>
                    </a:ext>
                  </a:extLst>
                </p:cNvPr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14" name="Rectangle 2">
                  <a:extLst>
                    <a:ext uri="{FF2B5EF4-FFF2-40B4-BE49-F238E27FC236}">
                      <a16:creationId xmlns:a16="http://schemas.microsoft.com/office/drawing/2014/main" id="{18B32E8A-9122-4378-9A62-47BE9B524759}"/>
                    </a:ext>
                  </a:extLst>
                </p:cNvPr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15" name="Rectangle 3">
                  <a:extLst>
                    <a:ext uri="{FF2B5EF4-FFF2-40B4-BE49-F238E27FC236}">
                      <a16:creationId xmlns:a16="http://schemas.microsoft.com/office/drawing/2014/main" id="{3628EA33-E3E9-416E-AECB-60F93903AEB2}"/>
                    </a:ext>
                  </a:extLst>
                </p:cNvPr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2083" name="Group 5">
                <a:extLst>
                  <a:ext uri="{FF2B5EF4-FFF2-40B4-BE49-F238E27FC236}">
                    <a16:creationId xmlns:a16="http://schemas.microsoft.com/office/drawing/2014/main" id="{82842319-416C-465E-A269-B2341D0C591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>
                  <a:extLst>
                    <a:ext uri="{FF2B5EF4-FFF2-40B4-BE49-F238E27FC236}">
                      <a16:creationId xmlns:a16="http://schemas.microsoft.com/office/drawing/2014/main" id="{A67EA771-CDF3-4C36-B7F3-281E02B2352A}"/>
                    </a:ext>
                  </a:extLst>
                </p:cNvPr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11" name="Rectangle 110">
                  <a:extLst>
                    <a:ext uri="{FF2B5EF4-FFF2-40B4-BE49-F238E27FC236}">
                      <a16:creationId xmlns:a16="http://schemas.microsoft.com/office/drawing/2014/main" id="{1DAA95E9-1526-49F4-A9AD-8CC4DDC06179}"/>
                    </a:ext>
                  </a:extLst>
                </p:cNvPr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12" name="Rectangle 111">
                  <a:extLst>
                    <a:ext uri="{FF2B5EF4-FFF2-40B4-BE49-F238E27FC236}">
                      <a16:creationId xmlns:a16="http://schemas.microsoft.com/office/drawing/2014/main" id="{32E8D327-2A8D-4547-AB51-3AAC8DA50786}"/>
                    </a:ext>
                  </a:extLst>
                </p:cNvPr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2084" name="Group 9">
                <a:extLst>
                  <a:ext uri="{FF2B5EF4-FFF2-40B4-BE49-F238E27FC236}">
                    <a16:creationId xmlns:a16="http://schemas.microsoft.com/office/drawing/2014/main" id="{7FBF7260-9693-4554-A96F-FE46AE59958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>
                  <a:extLst>
                    <a:ext uri="{FF2B5EF4-FFF2-40B4-BE49-F238E27FC236}">
                      <a16:creationId xmlns:a16="http://schemas.microsoft.com/office/drawing/2014/main" id="{E9BB1030-C81F-4F05-A1D4-67D3431691A5}"/>
                    </a:ext>
                  </a:extLst>
                </p:cNvPr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08" name="Rectangle 107">
                  <a:extLst>
                    <a:ext uri="{FF2B5EF4-FFF2-40B4-BE49-F238E27FC236}">
                      <a16:creationId xmlns:a16="http://schemas.microsoft.com/office/drawing/2014/main" id="{7E609416-7835-4018-A5DD-6963E291B353}"/>
                    </a:ext>
                  </a:extLst>
                </p:cNvPr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09" name="Rectangle 108">
                  <a:extLst>
                    <a:ext uri="{FF2B5EF4-FFF2-40B4-BE49-F238E27FC236}">
                      <a16:creationId xmlns:a16="http://schemas.microsoft.com/office/drawing/2014/main" id="{AD7D8671-3AD0-4408-8788-C26C5F6D5B74}"/>
                    </a:ext>
                  </a:extLst>
                </p:cNvPr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104" name="Rectangle 103">
                <a:extLst>
                  <a:ext uri="{FF2B5EF4-FFF2-40B4-BE49-F238E27FC236}">
                    <a16:creationId xmlns:a16="http://schemas.microsoft.com/office/drawing/2014/main" id="{BD5B6D60-8CB8-4502-8491-6533814376A8}"/>
                  </a:ext>
                </a:extLst>
              </p:cNvPr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05" name="Rectangle 104">
                <a:extLst>
                  <a:ext uri="{FF2B5EF4-FFF2-40B4-BE49-F238E27FC236}">
                    <a16:creationId xmlns:a16="http://schemas.microsoft.com/office/drawing/2014/main" id="{42B9BA8F-C69E-4460-96E5-0B5FFC88502D}"/>
                  </a:ext>
                </a:extLst>
              </p:cNvPr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06" name="Rectangle 105">
                <a:extLst>
                  <a:ext uri="{FF2B5EF4-FFF2-40B4-BE49-F238E27FC236}">
                    <a16:creationId xmlns:a16="http://schemas.microsoft.com/office/drawing/2014/main" id="{F805BF27-ABDF-4C05-86D2-EB221CB0551E}"/>
                  </a:ext>
                </a:extLst>
              </p:cNvPr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EE793DF7-FC65-4228-93CF-C0AC8F0F3469}"/>
                </a:ext>
              </a:extLst>
            </p:cNvPr>
            <p:cNvSpPr/>
            <p:nvPr/>
          </p:nvSpPr>
          <p:spPr>
            <a:xfrm>
              <a:off x="-12540" y="5035550"/>
              <a:ext cx="9144983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BB812DA2-B528-4375-9083-980EE2160A22}"/>
                </a:ext>
              </a:extLst>
            </p:cNvPr>
            <p:cNvSpPr/>
            <p:nvPr/>
          </p:nvSpPr>
          <p:spPr>
            <a:xfrm>
              <a:off x="-12540" y="3467100"/>
              <a:ext cx="9144983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28460129-13C0-4870-8A66-EDDE2BDB6888}"/>
                </a:ext>
              </a:extLst>
            </p:cNvPr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EACCC612-82E4-4A4E-9EC0-B1D24C02E585}"/>
                </a:ext>
              </a:extLst>
            </p:cNvPr>
            <p:cNvSpPr/>
            <p:nvPr/>
          </p:nvSpPr>
          <p:spPr>
            <a:xfrm>
              <a:off x="-12540" y="5284788"/>
              <a:ext cx="9144983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id="{831CBE0C-581D-48F6-89DE-FB6E5BA8AAE0}"/>
                </a:ext>
              </a:extLst>
            </p:cNvPr>
            <p:cNvSpPr/>
            <p:nvPr/>
          </p:nvSpPr>
          <p:spPr>
            <a:xfrm>
              <a:off x="2136793" y="5132388"/>
              <a:ext cx="6982951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0" name="Hexagon 49">
              <a:extLst>
                <a:ext uri="{FF2B5EF4-FFF2-40B4-BE49-F238E27FC236}">
                  <a16:creationId xmlns:a16="http://schemas.microsoft.com/office/drawing/2014/main" id="{F4AEF632-A2CE-420A-9612-F743368655D9}"/>
                </a:ext>
              </a:extLst>
            </p:cNvPr>
            <p:cNvSpPr/>
            <p:nvPr/>
          </p:nvSpPr>
          <p:spPr>
            <a:xfrm rot="1800000">
              <a:off x="2995573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1" name="Hexagon 50">
              <a:extLst>
                <a:ext uri="{FF2B5EF4-FFF2-40B4-BE49-F238E27FC236}">
                  <a16:creationId xmlns:a16="http://schemas.microsoft.com/office/drawing/2014/main" id="{BDAA2BBA-A204-4B85-AFC2-0B9DB04E27CF}"/>
                </a:ext>
              </a:extLst>
            </p:cNvPr>
            <p:cNvSpPr/>
            <p:nvPr/>
          </p:nvSpPr>
          <p:spPr>
            <a:xfrm rot="1800000">
              <a:off x="3719425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2" name="Hexagon 51">
              <a:extLst>
                <a:ext uri="{FF2B5EF4-FFF2-40B4-BE49-F238E27FC236}">
                  <a16:creationId xmlns:a16="http://schemas.microsoft.com/office/drawing/2014/main" id="{A6E2952A-4316-4BAF-8AD3-58341EF0A843}"/>
                </a:ext>
              </a:extLst>
            </p:cNvPr>
            <p:cNvSpPr/>
            <p:nvPr/>
          </p:nvSpPr>
          <p:spPr>
            <a:xfrm rot="1800000">
              <a:off x="3728949" y="159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3" name="Hexagon 52">
              <a:extLst>
                <a:ext uri="{FF2B5EF4-FFF2-40B4-BE49-F238E27FC236}">
                  <a16:creationId xmlns:a16="http://schemas.microsoft.com/office/drawing/2014/main" id="{38327B7D-4480-4B13-806F-C749D31AD6D0}"/>
                </a:ext>
              </a:extLst>
            </p:cNvPr>
            <p:cNvSpPr/>
            <p:nvPr/>
          </p:nvSpPr>
          <p:spPr>
            <a:xfrm rot="1800000">
              <a:off x="2976524" y="32543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4" name="Hexagon 53">
              <a:extLst>
                <a:ext uri="{FF2B5EF4-FFF2-40B4-BE49-F238E27FC236}">
                  <a16:creationId xmlns:a16="http://schemas.microsoft.com/office/drawing/2014/main" id="{971D5317-081E-4E92-A531-31124549CEB5}"/>
                </a:ext>
              </a:extLst>
            </p:cNvPr>
            <p:cNvSpPr/>
            <p:nvPr/>
          </p:nvSpPr>
          <p:spPr>
            <a:xfrm rot="1800000">
              <a:off x="4462326" y="53832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5" name="Freeform 54">
              <a:extLst>
                <a:ext uri="{FF2B5EF4-FFF2-40B4-BE49-F238E27FC236}">
                  <a16:creationId xmlns:a16="http://schemas.microsoft.com/office/drawing/2014/main" id="{A470C885-7050-4840-A1E1-20B399385F60}"/>
                </a:ext>
              </a:extLst>
            </p:cNvPr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6" name="Hexagon 55">
              <a:extLst>
                <a:ext uri="{FF2B5EF4-FFF2-40B4-BE49-F238E27FC236}">
                  <a16:creationId xmlns:a16="http://schemas.microsoft.com/office/drawing/2014/main" id="{056F35EB-6359-4B51-AB21-BC0C79B1EB4A}"/>
                </a:ext>
              </a:extLst>
            </p:cNvPr>
            <p:cNvSpPr/>
            <p:nvPr/>
          </p:nvSpPr>
          <p:spPr>
            <a:xfrm rot="1800000">
              <a:off x="23969" y="540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7" name="Hexagon 56">
              <a:extLst>
                <a:ext uri="{FF2B5EF4-FFF2-40B4-BE49-F238E27FC236}">
                  <a16:creationId xmlns:a16="http://schemas.microsoft.com/office/drawing/2014/main" id="{A953B1EE-1B85-4AEF-8B33-C293B8481A04}"/>
                </a:ext>
              </a:extLst>
            </p:cNvPr>
            <p:cNvSpPr/>
            <p:nvPr/>
          </p:nvSpPr>
          <p:spPr>
            <a:xfrm rot="1800000">
              <a:off x="52542" y="28495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8" name="Hexagon 57">
              <a:extLst>
                <a:ext uri="{FF2B5EF4-FFF2-40B4-BE49-F238E27FC236}">
                  <a16:creationId xmlns:a16="http://schemas.microsoft.com/office/drawing/2014/main" id="{57D0B647-5107-42AA-B0C6-7987A9D560E0}"/>
                </a:ext>
              </a:extLst>
            </p:cNvPr>
            <p:cNvSpPr/>
            <p:nvPr/>
          </p:nvSpPr>
          <p:spPr>
            <a:xfrm rot="1800000">
              <a:off x="776394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9" name="Hexagon 58">
              <a:extLst>
                <a:ext uri="{FF2B5EF4-FFF2-40B4-BE49-F238E27FC236}">
                  <a16:creationId xmlns:a16="http://schemas.microsoft.com/office/drawing/2014/main" id="{36F7F023-AC53-4A71-8431-886A4BDED9E8}"/>
                </a:ext>
              </a:extLst>
            </p:cNvPr>
            <p:cNvSpPr/>
            <p:nvPr/>
          </p:nvSpPr>
          <p:spPr>
            <a:xfrm rot="1800000">
              <a:off x="1509771" y="54117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0" name="Hexagon 59">
              <a:extLst>
                <a:ext uri="{FF2B5EF4-FFF2-40B4-BE49-F238E27FC236}">
                  <a16:creationId xmlns:a16="http://schemas.microsoft.com/office/drawing/2014/main" id="{086BC107-E824-4567-AF9F-1C5AF6EE8430}"/>
                </a:ext>
              </a:extLst>
            </p:cNvPr>
            <p:cNvSpPr/>
            <p:nvPr/>
          </p:nvSpPr>
          <p:spPr>
            <a:xfrm rot="1800000">
              <a:off x="1528820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5" name="Hexagon 94">
              <a:extLst>
                <a:ext uri="{FF2B5EF4-FFF2-40B4-BE49-F238E27FC236}">
                  <a16:creationId xmlns:a16="http://schemas.microsoft.com/office/drawing/2014/main" id="{0BAD8D95-5E80-4DEB-A572-5F8E4D057438}"/>
                </a:ext>
              </a:extLst>
            </p:cNvPr>
            <p:cNvSpPr/>
            <p:nvPr/>
          </p:nvSpPr>
          <p:spPr>
            <a:xfrm rot="1800000">
              <a:off x="795443" y="15636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6" name="Hexagon 95">
              <a:extLst>
                <a:ext uri="{FF2B5EF4-FFF2-40B4-BE49-F238E27FC236}">
                  <a16:creationId xmlns:a16="http://schemas.microsoft.com/office/drawing/2014/main" id="{CBAA73B4-0697-4E19-98B0-705B4AEF8E77}"/>
                </a:ext>
              </a:extLst>
            </p:cNvPr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7" name="Hexagon 96">
              <a:extLst>
                <a:ext uri="{FF2B5EF4-FFF2-40B4-BE49-F238E27FC236}">
                  <a16:creationId xmlns:a16="http://schemas.microsoft.com/office/drawing/2014/main" id="{3ED89080-09CB-4C1F-925B-001A41A66263}"/>
                </a:ext>
              </a:extLst>
            </p:cNvPr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8" name="Hexagon 97">
              <a:extLst>
                <a:ext uri="{FF2B5EF4-FFF2-40B4-BE49-F238E27FC236}">
                  <a16:creationId xmlns:a16="http://schemas.microsoft.com/office/drawing/2014/main" id="{E7C1044C-EDB5-4637-B9D7-DB00012FB0AD}"/>
                </a:ext>
              </a:extLst>
            </p:cNvPr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9" name="Freeform 98">
              <a:extLst>
                <a:ext uri="{FF2B5EF4-FFF2-40B4-BE49-F238E27FC236}">
                  <a16:creationId xmlns:a16="http://schemas.microsoft.com/office/drawing/2014/main" id="{17B20550-6D22-469C-87B0-CAFC0583F0C8}"/>
                </a:ext>
              </a:extLst>
            </p:cNvPr>
            <p:cNvSpPr/>
            <p:nvPr/>
          </p:nvSpPr>
          <p:spPr>
            <a:xfrm rot="1800000">
              <a:off x="8306997" y="4056063"/>
              <a:ext cx="1242931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0" name="Freeform 99">
              <a:extLst>
                <a:ext uri="{FF2B5EF4-FFF2-40B4-BE49-F238E27FC236}">
                  <a16:creationId xmlns:a16="http://schemas.microsoft.com/office/drawing/2014/main" id="{55721D9B-E247-45DF-B965-61E8F3F96003}"/>
                </a:ext>
              </a:extLst>
            </p:cNvPr>
            <p:cNvSpPr/>
            <p:nvPr/>
          </p:nvSpPr>
          <p:spPr>
            <a:xfrm rot="1800000">
              <a:off x="8306997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66" name="Rectangle 65">
            <a:extLst>
              <a:ext uri="{FF2B5EF4-FFF2-40B4-BE49-F238E27FC236}">
                <a16:creationId xmlns:a16="http://schemas.microsoft.com/office/drawing/2014/main" id="{90B6EB71-21EC-4E72-8FC7-7CDBB97DC244}"/>
              </a:ext>
            </a:extLst>
          </p:cNvPr>
          <p:cNvSpPr/>
          <p:nvPr/>
        </p:nvSpPr>
        <p:spPr>
          <a:xfrm>
            <a:off x="457200" y="333375"/>
            <a:ext cx="8229600" cy="618648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B0B60774-95C5-4417-999D-A36AC8B89DF0}"/>
              </a:ext>
            </a:extLst>
          </p:cNvPr>
          <p:cNvSpPr/>
          <p:nvPr/>
        </p:nvSpPr>
        <p:spPr>
          <a:xfrm>
            <a:off x="4560888" y="-22225"/>
            <a:ext cx="3679825" cy="700088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CDA8BC66-60C7-4709-A007-348C9F1119EB}"/>
              </a:ext>
            </a:extLst>
          </p:cNvPr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54" name="Title Placeholder 1">
            <a:extLst>
              <a:ext uri="{FF2B5EF4-FFF2-40B4-BE49-F238E27FC236}">
                <a16:creationId xmlns:a16="http://schemas.microsoft.com/office/drawing/2014/main" id="{28612CD2-50F5-4FEE-8C61-DCC096B2736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042988" y="1027113"/>
            <a:ext cx="702468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5" name="Text Placeholder 2">
            <a:extLst>
              <a:ext uri="{FF2B5EF4-FFF2-40B4-BE49-F238E27FC236}">
                <a16:creationId xmlns:a16="http://schemas.microsoft.com/office/drawing/2014/main" id="{FC65B77E-6E3C-4BD3-A012-BB884190B18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1042988" y="2324100"/>
            <a:ext cx="6777037" cy="350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539276-C4DB-49D2-AEC9-C91C714DF5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997575" y="2238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  <a:latin typeface="Arial" charset="0"/>
              </a:defRPr>
            </a:lvl1pPr>
          </a:lstStyle>
          <a:p>
            <a:pPr>
              <a:defRPr/>
            </a:pPr>
            <a:fld id="{0F43149C-1066-4E42-9DD1-A9C322B8DB72}" type="datetimeFigureOut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AFBC28-5E6A-498D-A4C6-7AC3AB36A1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41850" y="5851525"/>
            <a:ext cx="350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25B7AE-4AFF-439A-8313-347586FAAC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649788" y="223838"/>
            <a:ext cx="1331912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EFEFE"/>
                </a:solidFill>
              </a:defRPr>
            </a:lvl1pPr>
          </a:lstStyle>
          <a:p>
            <a:fld id="{9DF9E0AB-0CCA-4DFB-BD1E-1C938C7DCFA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7" r:id="rId1"/>
    <p:sldLayoutId id="2147484079" r:id="rId2"/>
    <p:sldLayoutId id="2147484080" r:id="rId3"/>
    <p:sldLayoutId id="2147484081" r:id="rId4"/>
    <p:sldLayoutId id="2147484082" r:id="rId5"/>
    <p:sldLayoutId id="2147484083" r:id="rId6"/>
    <p:sldLayoutId id="2147484084" r:id="rId7"/>
    <p:sldLayoutId id="2147484088" r:id="rId8"/>
    <p:sldLayoutId id="2147484089" r:id="rId9"/>
    <p:sldLayoutId id="2147484085" r:id="rId10"/>
    <p:sldLayoutId id="2147484086" r:id="rId11"/>
    <p:sldLayoutId id="2147484090" r:id="rId12"/>
    <p:sldLayoutId id="2147484091" r:id="rId13"/>
    <p:sldLayoutId id="2147484092" r:id="rId14"/>
    <p:sldLayoutId id="2147484093" r:id="rId1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anose="05020102010507070707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anose="05020102010507070707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anose="05020102010507070707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395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anose="05020102010507070707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5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anose="05020102010507070707" pitchFamily="18" charset="2"/>
        <a:buChar char="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6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7" Type="http://schemas.openxmlformats.org/officeDocument/2006/relationships/image" Target="../media/image6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1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wmf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8.jpeg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1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7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0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7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0.jpe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A5863320-9340-4B79-9A1A-5BCAA0951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RS" altLang="en-US" dirty="0"/>
              <a:t>Тања Зечевић Луковић</a:t>
            </a:r>
            <a:endParaRPr lang="en-US" altLang="en-US" dirty="0"/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AA02383B-5BDE-4AF6-9211-F74CD28757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9850" indent="0" eaLnBrk="1" hangingPunct="1">
              <a:buNone/>
            </a:pPr>
            <a:r>
              <a:rPr lang="en-US" altLang="en-US" sz="4800" dirty="0"/>
              <a:t> </a:t>
            </a:r>
            <a:r>
              <a:rPr lang="sr-Cyrl-CS" altLang="en-US" sz="4800" dirty="0"/>
              <a:t>Деформитет</a:t>
            </a:r>
            <a:r>
              <a:rPr lang="sr-Cyrl-RS" altLang="en-US" sz="4800" dirty="0"/>
              <a:t>и</a:t>
            </a:r>
            <a:r>
              <a:rPr lang="en-US" altLang="en-US" sz="4800" dirty="0"/>
              <a:t> </a:t>
            </a:r>
            <a:r>
              <a:rPr lang="sr-Cyrl-CS" altLang="en-US" sz="4800" dirty="0"/>
              <a:t>стопала</a:t>
            </a:r>
            <a:endParaRPr lang="en-US" altLang="en-US" sz="4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419"/>
    </mc:Choice>
    <mc:Fallback xmlns="">
      <p:transition spd="slow" advTm="2541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>
            <a:extLst>
              <a:ext uri="{FF2B5EF4-FFF2-40B4-BE49-F238E27FC236}">
                <a16:creationId xmlns:a16="http://schemas.microsoft.com/office/drawing/2014/main" id="{E7187D68-942B-4B05-AFB7-1E314E58024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963613"/>
            <a:ext cx="8229600" cy="5543550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83"/>
    </mc:Choice>
    <mc:Fallback xmlns="">
      <p:transition spd="slow" advTm="9483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>
            <a:extLst>
              <a:ext uri="{FF2B5EF4-FFF2-40B4-BE49-F238E27FC236}">
                <a16:creationId xmlns:a16="http://schemas.microsoft.com/office/drawing/2014/main" id="{9E371283-66CE-43AD-8AB1-AFF50B7EC7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2800" i="1">
                <a:effectLst>
                  <a:outerShdw blurRad="38100" dist="38100" dir="2700000" algn="tl">
                    <a:srgbClr val="C0C0C0"/>
                  </a:outerShdw>
                </a:effectLst>
              </a:rPr>
              <a:t>Biomehanika stop</a:t>
            </a:r>
            <a:r>
              <a:rPr lang="sl-SI" sz="2800" i="1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en-US" sz="2800" i="1">
                <a:effectLst>
                  <a:outerShdw blurRad="38100" dist="38100" dir="2700000" algn="tl">
                    <a:srgbClr val="C0C0C0"/>
                  </a:outerShdw>
                </a:effectLst>
              </a:rPr>
              <a:t>la</a:t>
            </a:r>
            <a:endParaRPr lang="en-GB" sz="2800" i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F1F31488-0A8B-415C-80D4-3146AE1E29AA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341438"/>
            <a:ext cx="3678237" cy="4824412"/>
          </a:xfrm>
        </p:spPr>
        <p:txBody>
          <a:bodyPr/>
          <a:lstStyle/>
          <a:p>
            <a:pPr marL="0" indent="0"/>
            <a:r>
              <a:rPr lang="sr-Cyrl-CS" altLang="en-US" b="1">
                <a:solidFill>
                  <a:srgbClr val="000066"/>
                </a:solidFill>
              </a:rPr>
              <a:t>Механичка</a:t>
            </a:r>
            <a:r>
              <a:rPr lang="sr-Latn-CS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осовина</a:t>
            </a:r>
            <a:r>
              <a:rPr lang="sr-Latn-CS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пролази</a:t>
            </a:r>
            <a:r>
              <a:rPr lang="sr-Latn-CS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кроз</a:t>
            </a:r>
            <a:r>
              <a:rPr lang="sr-Latn-CS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скочни</a:t>
            </a:r>
            <a:r>
              <a:rPr lang="sr-Latn-CS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зглоб</a:t>
            </a:r>
            <a:r>
              <a:rPr lang="sr-Latn-CS" altLang="en-US" b="1">
                <a:solidFill>
                  <a:srgbClr val="000066"/>
                </a:solidFill>
              </a:rPr>
              <a:t>  </a:t>
            </a:r>
            <a:endParaRPr lang="sl-SI" altLang="en-US" b="1">
              <a:solidFill>
                <a:srgbClr val="000066"/>
              </a:solidFill>
            </a:endParaRPr>
          </a:p>
          <a:p>
            <a:pPr marL="0" indent="0">
              <a:buFontTx/>
              <a:buNone/>
            </a:pPr>
            <a:endParaRPr lang="sr-Latn-CS" altLang="en-US" b="1">
              <a:solidFill>
                <a:srgbClr val="000066"/>
              </a:solidFill>
            </a:endParaRPr>
          </a:p>
          <a:p>
            <a:pPr marL="0" indent="0">
              <a:buFontTx/>
              <a:buNone/>
            </a:pPr>
            <a:endParaRPr lang="sr-Latn-CS" altLang="en-US" b="1">
              <a:solidFill>
                <a:srgbClr val="000066"/>
              </a:solidFill>
            </a:endParaRPr>
          </a:p>
          <a:p>
            <a:pPr marL="0" indent="0">
              <a:buFontTx/>
              <a:buNone/>
            </a:pPr>
            <a:endParaRPr lang="sr-Latn-CS" altLang="en-US" b="1">
              <a:solidFill>
                <a:srgbClr val="000066"/>
              </a:solidFill>
            </a:endParaRPr>
          </a:p>
          <a:p>
            <a:pPr marL="0" indent="0">
              <a:buFontTx/>
              <a:buNone/>
            </a:pPr>
            <a:endParaRPr lang="en-US" altLang="en-US" b="1">
              <a:solidFill>
                <a:srgbClr val="000066"/>
              </a:solidFill>
            </a:endParaRPr>
          </a:p>
          <a:p>
            <a:pPr marL="0" indent="0"/>
            <a:r>
              <a:rPr lang="sr-Cyrl-CS" altLang="en-US" b="1">
                <a:solidFill>
                  <a:srgbClr val="000066"/>
                </a:solidFill>
              </a:rPr>
              <a:t>Дистрибуција</a:t>
            </a:r>
            <a:r>
              <a:rPr lang="sr-Latn-CS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тежине</a:t>
            </a:r>
            <a:r>
              <a:rPr lang="sr-Latn-CS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тела</a:t>
            </a:r>
            <a:r>
              <a:rPr lang="sr-Latn-CS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дели</a:t>
            </a:r>
            <a:r>
              <a:rPr lang="sr-Latn-CS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се</a:t>
            </a:r>
            <a:r>
              <a:rPr lang="sr-Latn-CS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на</a:t>
            </a:r>
            <a:r>
              <a:rPr lang="sr-Latn-CS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два</a:t>
            </a:r>
            <a:r>
              <a:rPr lang="sr-Latn-CS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дела</a:t>
            </a:r>
            <a:endParaRPr lang="sr-Latn-CS" altLang="en-US" b="1">
              <a:solidFill>
                <a:srgbClr val="000066"/>
              </a:solidFill>
            </a:endParaRPr>
          </a:p>
          <a:p>
            <a:pPr marL="0" indent="0">
              <a:buFontTx/>
              <a:buNone/>
            </a:pPr>
            <a:r>
              <a:rPr lang="sr-Latn-CS" altLang="en-US" b="1">
                <a:solidFill>
                  <a:srgbClr val="000066"/>
                </a:solidFill>
              </a:rPr>
              <a:t>(</a:t>
            </a:r>
            <a:r>
              <a:rPr lang="sr-Cyrl-CS" altLang="en-US" b="1">
                <a:solidFill>
                  <a:srgbClr val="000066"/>
                </a:solidFill>
              </a:rPr>
              <a:t>Потпетица</a:t>
            </a:r>
            <a:r>
              <a:rPr lang="sr-Latn-CS" altLang="en-US" b="1">
                <a:solidFill>
                  <a:srgbClr val="000066"/>
                </a:solidFill>
              </a:rPr>
              <a:t> 2 </a:t>
            </a:r>
            <a:r>
              <a:rPr lang="sr-Cyrl-CS" altLang="en-US" b="1">
                <a:solidFill>
                  <a:srgbClr val="000066"/>
                </a:solidFill>
              </a:rPr>
              <a:t>цм</a:t>
            </a:r>
            <a:r>
              <a:rPr lang="sr-Latn-CS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подједнака</a:t>
            </a:r>
            <a:r>
              <a:rPr lang="sr-Latn-CS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тежина</a:t>
            </a:r>
            <a:r>
              <a:rPr lang="sr-Latn-CS" altLang="en-US" b="1">
                <a:solidFill>
                  <a:srgbClr val="000066"/>
                </a:solidFill>
              </a:rPr>
              <a:t>)</a:t>
            </a:r>
          </a:p>
        </p:txBody>
      </p:sp>
      <p:pic>
        <p:nvPicPr>
          <p:cNvPr id="19460" name="Picture 6" descr="Stopalo sile 1">
            <a:extLst>
              <a:ext uri="{FF2B5EF4-FFF2-40B4-BE49-F238E27FC236}">
                <a16:creationId xmlns:a16="http://schemas.microsoft.com/office/drawing/2014/main" id="{62A2AEA2-7082-449E-B86D-6A645AE73A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63" y="1052513"/>
            <a:ext cx="2571750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7" descr="Stopalo sile">
            <a:extLst>
              <a:ext uri="{FF2B5EF4-FFF2-40B4-BE49-F238E27FC236}">
                <a16:creationId xmlns:a16="http://schemas.microsoft.com/office/drawing/2014/main" id="{ED441965-0CE2-49DE-980F-168E55D90C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6000" contras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75" y="2357438"/>
            <a:ext cx="3000375" cy="380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34816">
    <p:cut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>
            <a:extLst>
              <a:ext uri="{FF2B5EF4-FFF2-40B4-BE49-F238E27FC236}">
                <a16:creationId xmlns:a16="http://schemas.microsoft.com/office/drawing/2014/main" id="{E67A1D4F-66D0-4CBB-AE80-C9E1D54ED07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GB" sz="2800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735100DF-02DD-494E-ABCF-FD408BAB1D8E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466725" y="3357563"/>
            <a:ext cx="8281988" cy="2735262"/>
          </a:xfrm>
        </p:spPr>
        <p:txBody>
          <a:bodyPr/>
          <a:lstStyle/>
          <a:p>
            <a:pPr marL="0" indent="0"/>
            <a:r>
              <a:rPr lang="sr-Cyrl-CS" altLang="en-US" sz="2000" b="1">
                <a:solidFill>
                  <a:srgbClr val="000066"/>
                </a:solidFill>
              </a:rPr>
              <a:t>Елементи</a:t>
            </a:r>
            <a:r>
              <a:rPr lang="en-US" altLang="en-US" sz="2000" b="1">
                <a:solidFill>
                  <a:srgbClr val="000066"/>
                </a:solidFill>
              </a:rPr>
              <a:t> “</a:t>
            </a:r>
            <a:r>
              <a:rPr lang="sr-Cyrl-CS" altLang="en-US" sz="2000" b="1">
                <a:solidFill>
                  <a:srgbClr val="000066"/>
                </a:solidFill>
              </a:rPr>
              <a:t>сложене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греде</a:t>
            </a:r>
            <a:r>
              <a:rPr lang="en-US" altLang="en-US" sz="2000" b="1">
                <a:solidFill>
                  <a:srgbClr val="000066"/>
                </a:solidFill>
              </a:rPr>
              <a:t>” </a:t>
            </a:r>
            <a:r>
              <a:rPr lang="sr-Cyrl-CS" altLang="en-US" sz="2000" b="1">
                <a:solidFill>
                  <a:srgbClr val="000066"/>
                </a:solidFill>
              </a:rPr>
              <a:t>одржавају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на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зглобним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површинама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капсуло</a:t>
            </a:r>
            <a:r>
              <a:rPr lang="sl-SI" altLang="en-US" sz="2000" b="1">
                <a:solidFill>
                  <a:srgbClr val="000066"/>
                </a:solidFill>
              </a:rPr>
              <a:t>-</a:t>
            </a:r>
            <a:r>
              <a:rPr lang="sr-Cyrl-CS" altLang="en-US" sz="2000" b="1">
                <a:solidFill>
                  <a:srgbClr val="000066"/>
                </a:solidFill>
              </a:rPr>
              <a:t>лигаментарним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структурама</a:t>
            </a:r>
            <a:r>
              <a:rPr lang="sl-SI" altLang="en-US" sz="2000" b="1">
                <a:solidFill>
                  <a:srgbClr val="000066"/>
                </a:solidFill>
              </a:rPr>
              <a:t>.</a:t>
            </a:r>
          </a:p>
          <a:p>
            <a:pPr marL="0" indent="0"/>
            <a:endParaRPr lang="en-US" altLang="en-US" sz="2000" b="1">
              <a:solidFill>
                <a:srgbClr val="000066"/>
              </a:solidFill>
            </a:endParaRPr>
          </a:p>
          <a:p>
            <a:pPr marL="0" indent="0"/>
            <a:r>
              <a:rPr lang="sr-Cyrl-CS" altLang="en-US" sz="2000" b="1">
                <a:solidFill>
                  <a:srgbClr val="000066"/>
                </a:solidFill>
              </a:rPr>
              <a:t>Код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инсуфицијенције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структура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које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пасивно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одржавају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ригидитет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греде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долази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до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статичког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колапса</a:t>
            </a:r>
            <a:r>
              <a:rPr lang="sl-SI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тј</a:t>
            </a:r>
            <a:r>
              <a:rPr lang="sl-SI" altLang="en-US" sz="2000" b="1">
                <a:solidFill>
                  <a:srgbClr val="000066"/>
                </a:solidFill>
              </a:rPr>
              <a:t>.</a:t>
            </a:r>
            <a:r>
              <a:rPr lang="sr-Cyrl-CS" altLang="en-US" sz="2000" b="1">
                <a:solidFill>
                  <a:srgbClr val="000066"/>
                </a:solidFill>
              </a:rPr>
              <a:t>настаје</a:t>
            </a:r>
            <a:r>
              <a:rPr lang="sl-SI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плановалгус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стопала</a:t>
            </a:r>
            <a:r>
              <a:rPr lang="sl-SI" altLang="en-US" sz="2000" b="1">
                <a:solidFill>
                  <a:srgbClr val="000066"/>
                </a:solidFill>
              </a:rPr>
              <a:t>.</a:t>
            </a:r>
          </a:p>
          <a:p>
            <a:pPr marL="0" indent="0"/>
            <a:endParaRPr lang="sl-SI" altLang="en-US" sz="2000" b="1">
              <a:solidFill>
                <a:srgbClr val="000066"/>
              </a:solidFill>
            </a:endParaRPr>
          </a:p>
          <a:p>
            <a:pPr marL="0" indent="0"/>
            <a:r>
              <a:rPr lang="sr-Cyrl-CS" altLang="en-US" b="1" u="sng">
                <a:solidFill>
                  <a:srgbClr val="000066"/>
                </a:solidFill>
              </a:rPr>
              <a:t>Код</a:t>
            </a:r>
            <a:r>
              <a:rPr lang="en-US" altLang="en-US" b="1" u="sng">
                <a:solidFill>
                  <a:srgbClr val="000066"/>
                </a:solidFill>
              </a:rPr>
              <a:t> </a:t>
            </a:r>
            <a:r>
              <a:rPr lang="sr-Cyrl-CS" altLang="en-US" b="1" u="sng">
                <a:solidFill>
                  <a:srgbClr val="000066"/>
                </a:solidFill>
              </a:rPr>
              <a:t>равног</a:t>
            </a:r>
            <a:r>
              <a:rPr lang="en-US" altLang="en-US" b="1" u="sng">
                <a:solidFill>
                  <a:srgbClr val="000066"/>
                </a:solidFill>
              </a:rPr>
              <a:t> </a:t>
            </a:r>
            <a:r>
              <a:rPr lang="sr-Cyrl-CS" altLang="en-US" b="1" u="sng">
                <a:solidFill>
                  <a:srgbClr val="000066"/>
                </a:solidFill>
              </a:rPr>
              <a:t>стопала</a:t>
            </a:r>
            <a:r>
              <a:rPr lang="en-US" altLang="en-US" b="1" u="sng">
                <a:solidFill>
                  <a:srgbClr val="000066"/>
                </a:solidFill>
              </a:rPr>
              <a:t> </a:t>
            </a:r>
            <a:r>
              <a:rPr lang="en-US" altLang="en-US" b="1" i="1" u="sng">
                <a:solidFill>
                  <a:srgbClr val="000066"/>
                </a:solidFill>
              </a:rPr>
              <a:t>“</a:t>
            </a:r>
            <a:r>
              <a:rPr lang="sr-Cyrl-CS" altLang="en-US" b="1" i="1" u="sng">
                <a:solidFill>
                  <a:srgbClr val="000066"/>
                </a:solidFill>
              </a:rPr>
              <a:t>статички</a:t>
            </a:r>
            <a:r>
              <a:rPr lang="en-US" altLang="en-US" b="1" i="1" u="sng">
                <a:solidFill>
                  <a:srgbClr val="000066"/>
                </a:solidFill>
              </a:rPr>
              <a:t> </a:t>
            </a:r>
            <a:r>
              <a:rPr lang="sr-Cyrl-CS" altLang="en-US" b="1" i="1" u="sng">
                <a:solidFill>
                  <a:srgbClr val="000066"/>
                </a:solidFill>
              </a:rPr>
              <a:t>троугао</a:t>
            </a:r>
            <a:r>
              <a:rPr lang="en-US" altLang="en-US" b="1" i="1" u="sng">
                <a:solidFill>
                  <a:srgbClr val="000066"/>
                </a:solidFill>
              </a:rPr>
              <a:t>”</a:t>
            </a:r>
            <a:r>
              <a:rPr lang="en-US" altLang="en-US" b="1" u="sng">
                <a:solidFill>
                  <a:srgbClr val="000066"/>
                </a:solidFill>
              </a:rPr>
              <a:t> </a:t>
            </a:r>
            <a:r>
              <a:rPr lang="sr-Cyrl-CS" altLang="en-US" b="1" u="sng">
                <a:solidFill>
                  <a:srgbClr val="000066"/>
                </a:solidFill>
              </a:rPr>
              <a:t>је</a:t>
            </a:r>
            <a:r>
              <a:rPr lang="en-US" altLang="en-US" b="1" u="sng">
                <a:solidFill>
                  <a:srgbClr val="000066"/>
                </a:solidFill>
              </a:rPr>
              <a:t> </a:t>
            </a:r>
            <a:r>
              <a:rPr lang="sr-Cyrl-CS" altLang="en-US" b="1" u="sng">
                <a:solidFill>
                  <a:srgbClr val="000066"/>
                </a:solidFill>
              </a:rPr>
              <a:t>у</a:t>
            </a:r>
            <a:r>
              <a:rPr lang="en-US" altLang="en-US" b="1" u="sng">
                <a:solidFill>
                  <a:srgbClr val="000066"/>
                </a:solidFill>
              </a:rPr>
              <a:t> </a:t>
            </a:r>
            <a:r>
              <a:rPr lang="sr-Cyrl-CS" altLang="en-US" b="1" u="sng">
                <a:solidFill>
                  <a:srgbClr val="000066"/>
                </a:solidFill>
              </a:rPr>
              <a:t>колапсу</a:t>
            </a:r>
            <a:r>
              <a:rPr lang="sl-SI" altLang="en-US" b="1" u="sng">
                <a:solidFill>
                  <a:srgbClr val="000066"/>
                </a:solidFill>
              </a:rPr>
              <a:t>.</a:t>
            </a:r>
            <a:endParaRPr lang="en-GB" altLang="en-US" b="1" i="1" u="sng">
              <a:solidFill>
                <a:srgbClr val="000066"/>
              </a:solidFill>
            </a:endParaRPr>
          </a:p>
          <a:p>
            <a:pPr marL="0" indent="0"/>
            <a:endParaRPr lang="en-GB" altLang="en-US" sz="2000" b="1" u="sng">
              <a:solidFill>
                <a:srgbClr val="000066"/>
              </a:solidFill>
            </a:endParaRPr>
          </a:p>
        </p:txBody>
      </p:sp>
      <p:pic>
        <p:nvPicPr>
          <p:cNvPr id="20484" name="Picture 4" descr="biomehanika II">
            <a:extLst>
              <a:ext uri="{FF2B5EF4-FFF2-40B4-BE49-F238E27FC236}">
                <a16:creationId xmlns:a16="http://schemas.microsoft.com/office/drawing/2014/main" id="{3E5E00B1-51F6-4A6E-87CC-9F347549601F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000125"/>
            <a:ext cx="5267325" cy="2278063"/>
          </a:xfrm>
          <a:noFill/>
        </p:spPr>
      </p:pic>
      <p:pic>
        <p:nvPicPr>
          <p:cNvPr id="20485" name="Picture 5" descr="stopalo sa tetivama">
            <a:extLst>
              <a:ext uri="{FF2B5EF4-FFF2-40B4-BE49-F238E27FC236}">
                <a16:creationId xmlns:a16="http://schemas.microsoft.com/office/drawing/2014/main" id="{F2BE287F-808C-4E11-90B3-A28C3D77E7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CEB"/>
              </a:clrFrom>
              <a:clrTo>
                <a:srgbClr val="FFFCEB">
                  <a:alpha val="0"/>
                </a:srgbClr>
              </a:clrTo>
            </a:clrChange>
            <a:lum contras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60000">
            <a:off x="6079331" y="626269"/>
            <a:ext cx="2033588" cy="317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23276">
    <p:cut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>
            <a:extLst>
              <a:ext uri="{FF2B5EF4-FFF2-40B4-BE49-F238E27FC236}">
                <a16:creationId xmlns:a16="http://schemas.microsoft.com/office/drawing/2014/main" id="{D422903D-C227-4909-95FC-2988C6C32BD2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2133600"/>
            <a:ext cx="4897437" cy="2816225"/>
          </a:xfrm>
        </p:spPr>
        <p:txBody>
          <a:bodyPr/>
          <a:lstStyle/>
          <a:p>
            <a:pPr marL="0" indent="0">
              <a:lnSpc>
                <a:spcPct val="90000"/>
              </a:lnSpc>
            </a:pPr>
            <a:r>
              <a:rPr lang="en-US" altLang="en-US" b="1">
                <a:solidFill>
                  <a:srgbClr val="000066"/>
                </a:solidFill>
              </a:rPr>
              <a:t>Planovalgus stopala </a:t>
            </a:r>
          </a:p>
          <a:p>
            <a:pPr marL="0" indent="0">
              <a:lnSpc>
                <a:spcPct val="90000"/>
              </a:lnSpc>
            </a:pPr>
            <a:r>
              <a:rPr lang="en-US" altLang="en-US" b="1">
                <a:solidFill>
                  <a:srgbClr val="000066"/>
                </a:solidFill>
              </a:rPr>
              <a:t>Metatarsus varus </a:t>
            </a:r>
          </a:p>
          <a:p>
            <a:pPr marL="0" indent="0">
              <a:lnSpc>
                <a:spcPct val="90000"/>
              </a:lnSpc>
            </a:pPr>
            <a:r>
              <a:rPr lang="en-US" altLang="en-US" b="1">
                <a:solidFill>
                  <a:srgbClr val="000066"/>
                </a:solidFill>
              </a:rPr>
              <a:t>Metatarsus valgus</a:t>
            </a:r>
          </a:p>
          <a:p>
            <a:pPr marL="0" indent="0">
              <a:lnSpc>
                <a:spcPct val="90000"/>
              </a:lnSpc>
            </a:pPr>
            <a:r>
              <a:rPr lang="en-US" altLang="en-US" b="1">
                <a:solidFill>
                  <a:srgbClr val="000066"/>
                </a:solidFill>
              </a:rPr>
              <a:t>Equinovarus stopala </a:t>
            </a:r>
          </a:p>
          <a:p>
            <a:pPr marL="0" indent="0">
              <a:lnSpc>
                <a:spcPct val="90000"/>
              </a:lnSpc>
            </a:pPr>
            <a:r>
              <a:rPr lang="en-US" altLang="en-US" b="1">
                <a:solidFill>
                  <a:srgbClr val="000066"/>
                </a:solidFill>
              </a:rPr>
              <a:t>Dijabeti</a:t>
            </a:r>
            <a:r>
              <a:rPr lang="sl-SI" altLang="en-US" b="1">
                <a:solidFill>
                  <a:srgbClr val="000066"/>
                </a:solidFill>
              </a:rPr>
              <a:t>č</a:t>
            </a:r>
            <a:r>
              <a:rPr lang="en-US" altLang="en-US" b="1">
                <a:solidFill>
                  <a:srgbClr val="000066"/>
                </a:solidFill>
              </a:rPr>
              <a:t>no stopalo</a:t>
            </a:r>
          </a:p>
          <a:p>
            <a:pPr marL="0" indent="0">
              <a:lnSpc>
                <a:spcPct val="90000"/>
              </a:lnSpc>
            </a:pPr>
            <a:r>
              <a:rPr lang="en-US" altLang="en-US" b="1">
                <a:solidFill>
                  <a:srgbClr val="000066"/>
                </a:solidFill>
              </a:rPr>
              <a:t>Sportsko stopalo</a:t>
            </a:r>
          </a:p>
        </p:txBody>
      </p:sp>
      <p:pic>
        <p:nvPicPr>
          <p:cNvPr id="21507" name="Picture 4" descr="hologramII">
            <a:extLst>
              <a:ext uri="{FF2B5EF4-FFF2-40B4-BE49-F238E27FC236}">
                <a16:creationId xmlns:a16="http://schemas.microsoft.com/office/drawing/2014/main" id="{D90C9AA3-7B23-4CC7-AD70-0AC3A98D3729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48263" y="1844675"/>
            <a:ext cx="3619500" cy="3443288"/>
          </a:xfrm>
          <a:noFill/>
        </p:spPr>
      </p:pic>
    </p:spTree>
  </p:cSld>
  <p:clrMapOvr>
    <a:masterClrMapping/>
  </p:clrMapOvr>
  <p:transition advTm="30544">
    <p:cut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>
            <a:extLst>
              <a:ext uri="{FF2B5EF4-FFF2-40B4-BE49-F238E27FC236}">
                <a16:creationId xmlns:a16="http://schemas.microsoft.com/office/drawing/2014/main" id="{11995672-E2FD-4381-B426-A400F1E2DCE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6725" y="0"/>
            <a:ext cx="7772400" cy="908050"/>
          </a:xfrm>
        </p:spPr>
        <p:txBody>
          <a:bodyPr/>
          <a:lstStyle/>
          <a:p>
            <a:pPr>
              <a:defRPr/>
            </a:pPr>
            <a:endParaRPr lang="en-GB" sz="2800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2CE43B23-0C8A-47BD-9273-BB9685F11886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557338"/>
            <a:ext cx="3810000" cy="4114800"/>
          </a:xfrm>
        </p:spPr>
        <p:txBody>
          <a:bodyPr/>
          <a:lstStyle/>
          <a:p>
            <a:pPr marL="0" indent="0">
              <a:lnSpc>
                <a:spcPct val="90000"/>
              </a:lnSpc>
            </a:pPr>
            <a:r>
              <a:rPr lang="en-US" altLang="en-US" b="1" dirty="0">
                <a:solidFill>
                  <a:srgbClr val="000066"/>
                </a:solidFill>
              </a:rPr>
              <a:t> </a:t>
            </a:r>
            <a:r>
              <a:rPr lang="sr-Cyrl-CS" altLang="en-US" b="1" dirty="0">
                <a:solidFill>
                  <a:srgbClr val="000066"/>
                </a:solidFill>
              </a:rPr>
              <a:t>а</a:t>
            </a:r>
            <a:r>
              <a:rPr lang="en-US" altLang="en-US" b="1" i="1" dirty="0">
                <a:solidFill>
                  <a:srgbClr val="000066"/>
                </a:solidFill>
              </a:rPr>
              <a:t>-</a:t>
            </a:r>
            <a:r>
              <a:rPr lang="sr-Cyrl-CS" altLang="en-US" b="1" dirty="0">
                <a:solidFill>
                  <a:srgbClr val="000066"/>
                </a:solidFill>
              </a:rPr>
              <a:t>нормални</a:t>
            </a:r>
            <a:r>
              <a:rPr lang="en-US" altLang="en-US" b="1" dirty="0">
                <a:solidFill>
                  <a:srgbClr val="000066"/>
                </a:solidFill>
              </a:rPr>
              <a:t> </a:t>
            </a:r>
            <a:r>
              <a:rPr lang="sr-Cyrl-CS" altLang="en-US" b="1" dirty="0">
                <a:solidFill>
                  <a:srgbClr val="000066"/>
                </a:solidFill>
              </a:rPr>
              <a:t>изглед</a:t>
            </a:r>
            <a:r>
              <a:rPr lang="en-US" altLang="en-US" b="1" dirty="0">
                <a:solidFill>
                  <a:srgbClr val="000066"/>
                </a:solidFill>
              </a:rPr>
              <a:t> </a:t>
            </a:r>
            <a:r>
              <a:rPr lang="sr-Cyrl-CS" altLang="en-US" b="1" dirty="0" err="1">
                <a:solidFill>
                  <a:srgbClr val="000066"/>
                </a:solidFill>
              </a:rPr>
              <a:t>плантарне</a:t>
            </a:r>
            <a:r>
              <a:rPr lang="en-US" altLang="en-US" b="1" dirty="0">
                <a:solidFill>
                  <a:srgbClr val="000066"/>
                </a:solidFill>
              </a:rPr>
              <a:t> </a:t>
            </a:r>
            <a:r>
              <a:rPr lang="sr-Cyrl-CS" altLang="en-US" b="1" dirty="0">
                <a:solidFill>
                  <a:srgbClr val="000066"/>
                </a:solidFill>
              </a:rPr>
              <a:t>стране</a:t>
            </a:r>
            <a:r>
              <a:rPr lang="en-US" altLang="en-US" b="1" dirty="0">
                <a:solidFill>
                  <a:srgbClr val="000066"/>
                </a:solidFill>
              </a:rPr>
              <a:t> </a:t>
            </a:r>
            <a:r>
              <a:rPr lang="sr-Cyrl-CS" altLang="en-US" b="1" dirty="0">
                <a:solidFill>
                  <a:srgbClr val="000066"/>
                </a:solidFill>
              </a:rPr>
              <a:t>стопала</a:t>
            </a:r>
            <a:r>
              <a:rPr lang="en-US" altLang="en-US" b="1" dirty="0">
                <a:solidFill>
                  <a:srgbClr val="000066"/>
                </a:solidFill>
              </a:rPr>
              <a:t> (</a:t>
            </a:r>
            <a:r>
              <a:rPr lang="sr-Cyrl-CS" altLang="en-US" b="1" dirty="0">
                <a:solidFill>
                  <a:srgbClr val="000066"/>
                </a:solidFill>
              </a:rPr>
              <a:t>гравитациона</a:t>
            </a:r>
            <a:r>
              <a:rPr lang="en-US" altLang="en-US" b="1" dirty="0">
                <a:solidFill>
                  <a:srgbClr val="000066"/>
                </a:solidFill>
              </a:rPr>
              <a:t> </a:t>
            </a:r>
            <a:r>
              <a:rPr lang="sr-Cyrl-CS" altLang="en-US" b="1" dirty="0">
                <a:solidFill>
                  <a:srgbClr val="000066"/>
                </a:solidFill>
              </a:rPr>
              <a:t>сила</a:t>
            </a:r>
            <a:r>
              <a:rPr lang="en-US" altLang="en-US" b="1" dirty="0">
                <a:solidFill>
                  <a:srgbClr val="000066"/>
                </a:solidFill>
              </a:rPr>
              <a:t> </a:t>
            </a:r>
            <a:r>
              <a:rPr lang="sr-Cyrl-CS" altLang="en-US" b="1" dirty="0">
                <a:solidFill>
                  <a:srgbClr val="000066"/>
                </a:solidFill>
              </a:rPr>
              <a:t>тежине</a:t>
            </a:r>
            <a:r>
              <a:rPr lang="en-US" altLang="en-US" b="1" dirty="0">
                <a:solidFill>
                  <a:srgbClr val="000066"/>
                </a:solidFill>
              </a:rPr>
              <a:t> </a:t>
            </a:r>
            <a:r>
              <a:rPr lang="sr-Cyrl-CS" altLang="en-US" b="1" dirty="0">
                <a:solidFill>
                  <a:srgbClr val="000066"/>
                </a:solidFill>
              </a:rPr>
              <a:t>тела</a:t>
            </a:r>
            <a:r>
              <a:rPr lang="en-US" altLang="en-US" b="1" dirty="0">
                <a:solidFill>
                  <a:srgbClr val="000066"/>
                </a:solidFill>
              </a:rPr>
              <a:t> </a:t>
            </a:r>
            <a:r>
              <a:rPr lang="sr-Cyrl-CS" altLang="en-US" b="1" dirty="0">
                <a:solidFill>
                  <a:srgbClr val="000066"/>
                </a:solidFill>
              </a:rPr>
              <a:t>је</a:t>
            </a:r>
            <a:r>
              <a:rPr lang="en-US" altLang="en-US" b="1" dirty="0">
                <a:solidFill>
                  <a:srgbClr val="000066"/>
                </a:solidFill>
              </a:rPr>
              <a:t> </a:t>
            </a:r>
            <a:r>
              <a:rPr lang="sr-Cyrl-CS" altLang="en-US" b="1" dirty="0">
                <a:solidFill>
                  <a:srgbClr val="000066"/>
                </a:solidFill>
              </a:rPr>
              <a:t>нормално</a:t>
            </a:r>
            <a:r>
              <a:rPr lang="en-US" altLang="en-US" b="1" dirty="0">
                <a:solidFill>
                  <a:srgbClr val="000066"/>
                </a:solidFill>
              </a:rPr>
              <a:t> </a:t>
            </a:r>
            <a:r>
              <a:rPr lang="sr-Cyrl-CS" altLang="en-US" b="1" dirty="0">
                <a:solidFill>
                  <a:srgbClr val="000066"/>
                </a:solidFill>
              </a:rPr>
              <a:t>на</a:t>
            </a:r>
            <a:r>
              <a:rPr lang="en-US" altLang="en-US" b="1" dirty="0">
                <a:solidFill>
                  <a:srgbClr val="000066"/>
                </a:solidFill>
              </a:rPr>
              <a:t> </a:t>
            </a:r>
            <a:r>
              <a:rPr lang="sr-Cyrl-CS" altLang="en-US" b="1" dirty="0">
                <a:solidFill>
                  <a:srgbClr val="000066"/>
                </a:solidFill>
              </a:rPr>
              <a:t>средини</a:t>
            </a:r>
            <a:r>
              <a:rPr lang="en-US" altLang="en-US" b="1" dirty="0">
                <a:solidFill>
                  <a:srgbClr val="000066"/>
                </a:solidFill>
              </a:rPr>
              <a:t> </a:t>
            </a:r>
            <a:r>
              <a:rPr lang="sr-Cyrl-CS" altLang="en-US" b="1" dirty="0">
                <a:solidFill>
                  <a:srgbClr val="000066"/>
                </a:solidFill>
              </a:rPr>
              <a:t>између</a:t>
            </a:r>
            <a:r>
              <a:rPr lang="en-US" altLang="en-US" b="1" dirty="0">
                <a:solidFill>
                  <a:srgbClr val="000066"/>
                </a:solidFill>
              </a:rPr>
              <a:t> </a:t>
            </a:r>
            <a:r>
              <a:rPr lang="sr-Cyrl-CS" altLang="en-US" b="1" dirty="0">
                <a:solidFill>
                  <a:srgbClr val="000066"/>
                </a:solidFill>
              </a:rPr>
              <a:t>два</a:t>
            </a:r>
            <a:r>
              <a:rPr lang="sl-SI" altLang="en-US" b="1" dirty="0">
                <a:solidFill>
                  <a:srgbClr val="000066"/>
                </a:solidFill>
              </a:rPr>
              <a:t> </a:t>
            </a:r>
            <a:r>
              <a:rPr lang="sr-Cyrl-CS" altLang="en-US" b="1" dirty="0" err="1">
                <a:solidFill>
                  <a:srgbClr val="000066"/>
                </a:solidFill>
              </a:rPr>
              <a:t>малеолуса</a:t>
            </a:r>
            <a:r>
              <a:rPr lang="en-US" altLang="en-US" b="1" dirty="0">
                <a:solidFill>
                  <a:srgbClr val="000066"/>
                </a:solidFill>
              </a:rPr>
              <a:t>)</a:t>
            </a:r>
            <a:r>
              <a:rPr lang="sl-SI" altLang="en-US" b="1" dirty="0">
                <a:solidFill>
                  <a:srgbClr val="000066"/>
                </a:solidFill>
              </a:rPr>
              <a:t>.</a:t>
            </a:r>
          </a:p>
          <a:p>
            <a:pPr marL="0" indent="0">
              <a:lnSpc>
                <a:spcPct val="90000"/>
              </a:lnSpc>
            </a:pPr>
            <a:endParaRPr lang="en-US" altLang="en-US" b="1" dirty="0">
              <a:solidFill>
                <a:srgbClr val="000066"/>
              </a:solidFill>
            </a:endParaRPr>
          </a:p>
          <a:p>
            <a:pPr marL="0" indent="0">
              <a:lnSpc>
                <a:spcPct val="90000"/>
              </a:lnSpc>
            </a:pPr>
            <a:r>
              <a:rPr lang="en-US" altLang="en-US" b="1" i="1" dirty="0">
                <a:solidFill>
                  <a:srgbClr val="000066"/>
                </a:solidFill>
              </a:rPr>
              <a:t> </a:t>
            </a:r>
            <a:r>
              <a:rPr lang="sr-Cyrl-CS" altLang="en-US" b="1" dirty="0">
                <a:solidFill>
                  <a:srgbClr val="000066"/>
                </a:solidFill>
              </a:rPr>
              <a:t>б</a:t>
            </a:r>
            <a:r>
              <a:rPr lang="en-US" altLang="en-US" b="1" i="1" dirty="0">
                <a:solidFill>
                  <a:srgbClr val="000066"/>
                </a:solidFill>
              </a:rPr>
              <a:t>-</a:t>
            </a:r>
            <a:r>
              <a:rPr lang="sr-Cyrl-CS" altLang="en-US" b="1" dirty="0">
                <a:solidFill>
                  <a:srgbClr val="000066"/>
                </a:solidFill>
              </a:rPr>
              <a:t>код</a:t>
            </a:r>
            <a:r>
              <a:rPr lang="en-US" altLang="en-US" b="1" dirty="0">
                <a:solidFill>
                  <a:srgbClr val="000066"/>
                </a:solidFill>
              </a:rPr>
              <a:t> </a:t>
            </a:r>
            <a:r>
              <a:rPr lang="sr-Cyrl-CS" altLang="en-US" b="1" dirty="0">
                <a:solidFill>
                  <a:srgbClr val="000066"/>
                </a:solidFill>
              </a:rPr>
              <a:t>равног</a:t>
            </a:r>
            <a:r>
              <a:rPr lang="en-US" altLang="en-US" b="1" dirty="0">
                <a:solidFill>
                  <a:srgbClr val="000066"/>
                </a:solidFill>
              </a:rPr>
              <a:t> </a:t>
            </a:r>
            <a:r>
              <a:rPr lang="sr-Cyrl-CS" altLang="en-US" b="1" dirty="0">
                <a:solidFill>
                  <a:srgbClr val="000066"/>
                </a:solidFill>
              </a:rPr>
              <a:t>стопала</a:t>
            </a:r>
            <a:r>
              <a:rPr lang="en-US" altLang="en-US" b="1" dirty="0">
                <a:solidFill>
                  <a:srgbClr val="000066"/>
                </a:solidFill>
              </a:rPr>
              <a:t> </a:t>
            </a:r>
            <a:r>
              <a:rPr lang="sr-Cyrl-CS" altLang="en-US" b="1" dirty="0">
                <a:solidFill>
                  <a:srgbClr val="000066"/>
                </a:solidFill>
              </a:rPr>
              <a:t>сила</a:t>
            </a:r>
            <a:r>
              <a:rPr lang="en-US" altLang="en-US" b="1" dirty="0">
                <a:solidFill>
                  <a:srgbClr val="000066"/>
                </a:solidFill>
              </a:rPr>
              <a:t> </a:t>
            </a:r>
            <a:r>
              <a:rPr lang="sr-Cyrl-CS" altLang="en-US" b="1" dirty="0">
                <a:solidFill>
                  <a:srgbClr val="000066"/>
                </a:solidFill>
              </a:rPr>
              <a:t>тежине</a:t>
            </a:r>
            <a:r>
              <a:rPr lang="en-US" altLang="en-US" b="1" dirty="0">
                <a:solidFill>
                  <a:srgbClr val="000066"/>
                </a:solidFill>
              </a:rPr>
              <a:t> </a:t>
            </a:r>
            <a:r>
              <a:rPr lang="sr-Cyrl-CS" altLang="en-US" b="1" dirty="0">
                <a:solidFill>
                  <a:srgbClr val="000066"/>
                </a:solidFill>
              </a:rPr>
              <a:t>тела</a:t>
            </a:r>
            <a:r>
              <a:rPr lang="en-US" altLang="en-US" b="1" dirty="0">
                <a:solidFill>
                  <a:srgbClr val="000066"/>
                </a:solidFill>
              </a:rPr>
              <a:t> </a:t>
            </a:r>
            <a:r>
              <a:rPr lang="sr-Cyrl-CS" altLang="en-US" b="1" dirty="0">
                <a:solidFill>
                  <a:srgbClr val="000066"/>
                </a:solidFill>
              </a:rPr>
              <a:t>се</a:t>
            </a:r>
            <a:r>
              <a:rPr lang="en-US" altLang="en-US" b="1" dirty="0">
                <a:solidFill>
                  <a:srgbClr val="000066"/>
                </a:solidFill>
              </a:rPr>
              <a:t> </a:t>
            </a:r>
            <a:r>
              <a:rPr lang="sr-Cyrl-CS" altLang="en-US" b="1" dirty="0">
                <a:solidFill>
                  <a:srgbClr val="000066"/>
                </a:solidFill>
              </a:rPr>
              <a:t>помера</a:t>
            </a:r>
            <a:r>
              <a:rPr lang="en-US" altLang="en-US" b="1" dirty="0">
                <a:solidFill>
                  <a:srgbClr val="000066"/>
                </a:solidFill>
              </a:rPr>
              <a:t> </a:t>
            </a:r>
            <a:r>
              <a:rPr lang="sr-Cyrl-CS" altLang="en-US" b="1" dirty="0">
                <a:solidFill>
                  <a:srgbClr val="000066"/>
                </a:solidFill>
              </a:rPr>
              <a:t>медијално</a:t>
            </a:r>
            <a:r>
              <a:rPr lang="sl-SI" altLang="en-US" b="1" dirty="0">
                <a:solidFill>
                  <a:srgbClr val="000066"/>
                </a:solidFill>
              </a:rPr>
              <a:t> </a:t>
            </a:r>
            <a:r>
              <a:rPr lang="sr-Cyrl-CS" altLang="en-US" b="1" dirty="0">
                <a:solidFill>
                  <a:srgbClr val="000066"/>
                </a:solidFill>
              </a:rPr>
              <a:t>чиме</a:t>
            </a:r>
            <a:r>
              <a:rPr lang="en-US" altLang="en-US" b="1" dirty="0">
                <a:solidFill>
                  <a:srgbClr val="000066"/>
                </a:solidFill>
              </a:rPr>
              <a:t> </a:t>
            </a:r>
            <a:r>
              <a:rPr lang="sr-Cyrl-CS" altLang="en-US" b="1" dirty="0">
                <a:solidFill>
                  <a:srgbClr val="000066"/>
                </a:solidFill>
              </a:rPr>
              <a:t>се</a:t>
            </a:r>
            <a:r>
              <a:rPr lang="en-US" altLang="en-US" b="1" dirty="0">
                <a:solidFill>
                  <a:srgbClr val="000066"/>
                </a:solidFill>
              </a:rPr>
              <a:t> </a:t>
            </a:r>
            <a:r>
              <a:rPr lang="sr-Cyrl-CS" altLang="en-US" b="1" dirty="0">
                <a:solidFill>
                  <a:srgbClr val="000066"/>
                </a:solidFill>
              </a:rPr>
              <a:t>оптерећује</a:t>
            </a:r>
            <a:r>
              <a:rPr lang="en-US" altLang="en-US" b="1" dirty="0">
                <a:solidFill>
                  <a:srgbClr val="000066"/>
                </a:solidFill>
              </a:rPr>
              <a:t> </a:t>
            </a:r>
            <a:r>
              <a:rPr lang="sr-Cyrl-CS" altLang="en-US" b="1" dirty="0">
                <a:solidFill>
                  <a:srgbClr val="000066"/>
                </a:solidFill>
              </a:rPr>
              <a:t>и</a:t>
            </a:r>
            <a:r>
              <a:rPr lang="en-US" altLang="en-US" b="1" dirty="0">
                <a:solidFill>
                  <a:srgbClr val="000066"/>
                </a:solidFill>
              </a:rPr>
              <a:t> </a:t>
            </a:r>
            <a:r>
              <a:rPr lang="sr-Cyrl-CS" altLang="en-US" b="1" dirty="0">
                <a:solidFill>
                  <a:srgbClr val="000066"/>
                </a:solidFill>
              </a:rPr>
              <a:t>колено</a:t>
            </a:r>
            <a:endParaRPr lang="en-GB" altLang="en-US" b="1" i="1" dirty="0">
              <a:solidFill>
                <a:srgbClr val="000066"/>
              </a:solidFill>
            </a:endParaRPr>
          </a:p>
        </p:txBody>
      </p:sp>
      <p:pic>
        <p:nvPicPr>
          <p:cNvPr id="22532" name="Picture 4" descr="teziste tela">
            <a:extLst>
              <a:ext uri="{FF2B5EF4-FFF2-40B4-BE49-F238E27FC236}">
                <a16:creationId xmlns:a16="http://schemas.microsoft.com/office/drawing/2014/main" id="{68BD3552-F58D-43DF-8049-5C89A91AFC6F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67200" y="1914525"/>
            <a:ext cx="4648200" cy="3602038"/>
          </a:xfrm>
          <a:noFill/>
        </p:spPr>
      </p:pic>
    </p:spTree>
  </p:cSld>
  <p:clrMapOvr>
    <a:masterClrMapping/>
  </p:clrMapOvr>
  <p:transition advTm="33075">
    <p:cut thruBlk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FF1C1839-565A-4BB9-9AF9-89028B3766B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6725" y="0"/>
            <a:ext cx="6962775" cy="990600"/>
          </a:xfrm>
        </p:spPr>
        <p:txBody>
          <a:bodyPr/>
          <a:lstStyle/>
          <a:p>
            <a:r>
              <a:rPr lang="hr-HR" altLang="en-US"/>
              <a:t>PLANOVALGUS (RAVNO ILI SPUŠTENO STOPALO)</a:t>
            </a:r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5A229EE0-F3A6-43AA-AE8D-D9CCC40B1748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196975"/>
            <a:ext cx="4537075" cy="2592388"/>
          </a:xfrm>
        </p:spPr>
        <p:txBody>
          <a:bodyPr/>
          <a:lstStyle/>
          <a:p>
            <a:pPr marL="0" indent="0"/>
            <a:r>
              <a:rPr lang="hr-HR" altLang="en-US" sz="1800" b="1"/>
              <a:t> </a:t>
            </a:r>
            <a:r>
              <a:rPr lang="sr-Cyrl-CS" altLang="en-US" sz="2000" b="1"/>
              <a:t>најчешћи</a:t>
            </a:r>
            <a:r>
              <a:rPr lang="hr-HR" altLang="en-US" sz="2000" b="1"/>
              <a:t> </a:t>
            </a:r>
            <a:r>
              <a:rPr lang="sr-Cyrl-CS" altLang="en-US" sz="2000" b="1"/>
              <a:t>деформитет</a:t>
            </a:r>
            <a:endParaRPr lang="hr-HR" altLang="en-US" sz="2000" b="1"/>
          </a:p>
          <a:p>
            <a:pPr marL="0" indent="0"/>
            <a:r>
              <a:rPr lang="hr-HR" altLang="en-US" sz="2000" b="1"/>
              <a:t> 50-80% </a:t>
            </a:r>
            <a:r>
              <a:rPr lang="sr-Cyrl-CS" altLang="en-US" sz="2000" b="1"/>
              <a:t>становништва</a:t>
            </a:r>
            <a:endParaRPr lang="hr-HR" altLang="en-US" sz="2000" b="1"/>
          </a:p>
          <a:p>
            <a:pPr marL="0" indent="0"/>
            <a:r>
              <a:rPr lang="hr-HR" altLang="en-US" sz="2000" b="1"/>
              <a:t> </a:t>
            </a:r>
            <a:r>
              <a:rPr lang="sr-Cyrl-CS" altLang="en-US" sz="2000" b="1"/>
              <a:t>лабавост</a:t>
            </a:r>
            <a:r>
              <a:rPr lang="hr-HR" altLang="en-US" sz="2000" b="1"/>
              <a:t> </a:t>
            </a:r>
            <a:r>
              <a:rPr lang="sr-Cyrl-CS" altLang="en-US" sz="2000" b="1"/>
              <a:t>лигамента</a:t>
            </a:r>
            <a:endParaRPr lang="hr-HR" altLang="en-US" sz="2000" b="1"/>
          </a:p>
          <a:p>
            <a:pPr marL="0" indent="0"/>
            <a:r>
              <a:rPr lang="hr-HR" altLang="en-US" sz="2000" b="1"/>
              <a:t> </a:t>
            </a:r>
            <a:r>
              <a:rPr lang="sr-Cyrl-CS" altLang="en-US" sz="2000" b="1"/>
              <a:t>слабост</a:t>
            </a:r>
            <a:r>
              <a:rPr lang="hr-HR" altLang="en-US" sz="2000" b="1"/>
              <a:t> </a:t>
            </a:r>
            <a:r>
              <a:rPr lang="sr-Cyrl-CS" altLang="en-US" sz="2000" b="1"/>
              <a:t>мускулатуре</a:t>
            </a:r>
            <a:endParaRPr lang="hr-HR" altLang="en-US" sz="2000" b="1"/>
          </a:p>
          <a:p>
            <a:pPr marL="0" indent="0"/>
            <a:r>
              <a:rPr lang="hr-HR" altLang="en-US" sz="2000" b="1"/>
              <a:t> </a:t>
            </a:r>
            <a:r>
              <a:rPr lang="sr-Cyrl-CS" altLang="en-US" sz="2000" b="1"/>
              <a:t>утицај</a:t>
            </a:r>
            <a:r>
              <a:rPr lang="hr-HR" altLang="en-US" sz="2000" b="1"/>
              <a:t> </a:t>
            </a:r>
            <a:r>
              <a:rPr lang="sr-Cyrl-CS" altLang="en-US" sz="2000" b="1"/>
              <a:t>цивилизације</a:t>
            </a:r>
            <a:endParaRPr lang="hr-HR" altLang="en-US" sz="2000" b="1"/>
          </a:p>
          <a:p>
            <a:pPr marL="0" indent="0"/>
            <a:r>
              <a:rPr lang="hr-HR" altLang="en-US" sz="2000" b="1"/>
              <a:t> </a:t>
            </a:r>
            <a:r>
              <a:rPr lang="sr-Cyrl-CS" altLang="en-US" sz="2000" b="1"/>
              <a:t>генски</a:t>
            </a:r>
            <a:r>
              <a:rPr lang="hr-HR" altLang="en-US" sz="2000" b="1"/>
              <a:t> </a:t>
            </a:r>
            <a:r>
              <a:rPr lang="sr-Cyrl-CS" altLang="en-US" sz="2000" b="1"/>
              <a:t>фактор</a:t>
            </a:r>
            <a:endParaRPr lang="hr-HR" altLang="en-US" sz="2000" b="1"/>
          </a:p>
        </p:txBody>
      </p:sp>
      <p:pic>
        <p:nvPicPr>
          <p:cNvPr id="23556" name="Picture 4" descr="001">
            <a:extLst>
              <a:ext uri="{FF2B5EF4-FFF2-40B4-BE49-F238E27FC236}">
                <a16:creationId xmlns:a16="http://schemas.microsoft.com/office/drawing/2014/main" id="{19764012-8EA9-4A16-BEB5-FB0CB14653F3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79813" y="2636838"/>
            <a:ext cx="5564187" cy="3355975"/>
          </a:xfrm>
          <a:noFill/>
        </p:spPr>
      </p:pic>
    </p:spTree>
  </p:cSld>
  <p:clrMapOvr>
    <a:masterClrMapping/>
  </p:clrMapOvr>
  <p:transition advTm="37603">
    <p:cut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>
            <a:extLst>
              <a:ext uri="{FF2B5EF4-FFF2-40B4-BE49-F238E27FC236}">
                <a16:creationId xmlns:a16="http://schemas.microsoft.com/office/drawing/2014/main" id="{79903F1B-D213-4FE7-BC75-0520828162F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9388" y="150813"/>
            <a:ext cx="8321675" cy="1373187"/>
          </a:xfrm>
        </p:spPr>
        <p:txBody>
          <a:bodyPr/>
          <a:lstStyle/>
          <a:p>
            <a:pPr>
              <a:defRPr/>
            </a:pPr>
            <a:r>
              <a:rPr lang="sr-Cyrl-C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Дијагностика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деформитета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стопала</a:t>
            </a:r>
            <a:endParaRPr lang="en-GB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id="{A400830D-9FD2-4030-A33F-B3F0AD37115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4213" y="1773238"/>
            <a:ext cx="7740650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sl-SI" altLang="en-US" sz="3100" b="1" dirty="0">
                <a:solidFill>
                  <a:srgbClr val="000066"/>
                </a:solidFill>
              </a:rPr>
              <a:t>    </a:t>
            </a:r>
            <a:r>
              <a:rPr lang="sr-Cyrl-CS" altLang="en-US" sz="3100" b="1" dirty="0">
                <a:solidFill>
                  <a:srgbClr val="000066"/>
                </a:solidFill>
              </a:rPr>
              <a:t>Клинички</a:t>
            </a:r>
            <a:r>
              <a:rPr lang="en-US" altLang="en-US" sz="3100" b="1" dirty="0">
                <a:solidFill>
                  <a:srgbClr val="000066"/>
                </a:solidFill>
              </a:rPr>
              <a:t> </a:t>
            </a:r>
            <a:r>
              <a:rPr lang="sr-Cyrl-CS" altLang="en-US" sz="3100" b="1" dirty="0">
                <a:solidFill>
                  <a:srgbClr val="000066"/>
                </a:solidFill>
              </a:rPr>
              <a:t>преглед</a:t>
            </a:r>
            <a:endParaRPr lang="en-US" altLang="en-US" sz="3100" b="1" dirty="0">
              <a:solidFill>
                <a:srgbClr val="000066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sl-SI" altLang="en-US" sz="3100" b="1" dirty="0">
                <a:solidFill>
                  <a:srgbClr val="000066"/>
                </a:solidFill>
              </a:rPr>
              <a:t>    </a:t>
            </a:r>
            <a:r>
              <a:rPr lang="sr-Cyrl-CS" altLang="en-US" sz="3100" b="1" dirty="0" err="1">
                <a:solidFill>
                  <a:srgbClr val="000066"/>
                </a:solidFill>
              </a:rPr>
              <a:t>Подоскопија</a:t>
            </a:r>
            <a:endParaRPr lang="en-US" altLang="en-US" sz="3100" b="1" dirty="0">
              <a:solidFill>
                <a:srgbClr val="000066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sl-SI" altLang="en-US" sz="3100" b="1" dirty="0">
                <a:solidFill>
                  <a:srgbClr val="000066"/>
                </a:solidFill>
              </a:rPr>
              <a:t>    </a:t>
            </a:r>
            <a:r>
              <a:rPr lang="sr-Cyrl-CS" altLang="en-US" sz="3100" b="1" dirty="0">
                <a:solidFill>
                  <a:srgbClr val="000066"/>
                </a:solidFill>
              </a:rPr>
              <a:t>Компјутеризовани</a:t>
            </a:r>
            <a:r>
              <a:rPr lang="en-US" altLang="en-US" sz="3100" b="1" dirty="0">
                <a:solidFill>
                  <a:srgbClr val="000066"/>
                </a:solidFill>
              </a:rPr>
              <a:t> </a:t>
            </a:r>
            <a:r>
              <a:rPr lang="sr-Cyrl-CS" altLang="en-US" sz="3100" b="1" dirty="0">
                <a:solidFill>
                  <a:srgbClr val="000066"/>
                </a:solidFill>
              </a:rPr>
              <a:t>скенер</a:t>
            </a:r>
            <a:r>
              <a:rPr lang="en-US" altLang="en-US" sz="3100" b="1" dirty="0">
                <a:solidFill>
                  <a:srgbClr val="000066"/>
                </a:solidFill>
              </a:rPr>
              <a:t> </a:t>
            </a:r>
            <a:r>
              <a:rPr lang="sl-SI" altLang="en-US" sz="3100" b="1" dirty="0">
                <a:solidFill>
                  <a:srgbClr val="000066"/>
                </a:solidFill>
              </a:rPr>
              <a:t> </a:t>
            </a:r>
            <a:r>
              <a:rPr lang="sr-Cyrl-CS" altLang="en-US" sz="3100" b="1" dirty="0">
                <a:solidFill>
                  <a:srgbClr val="000066"/>
                </a:solidFill>
              </a:rPr>
              <a:t>стопала</a:t>
            </a:r>
            <a:r>
              <a:rPr lang="sl-SI" altLang="en-US" sz="3100" b="1" dirty="0">
                <a:solidFill>
                  <a:srgbClr val="000066"/>
                </a:solidFill>
              </a:rPr>
              <a:t>    </a:t>
            </a:r>
            <a:endParaRPr lang="en-US" altLang="en-US" sz="3100" b="1" dirty="0">
              <a:solidFill>
                <a:srgbClr val="000066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sl-SI" altLang="en-US" sz="3100" b="1" dirty="0">
                <a:solidFill>
                  <a:srgbClr val="000066"/>
                </a:solidFill>
              </a:rPr>
              <a:t>    </a:t>
            </a:r>
            <a:r>
              <a:rPr lang="sr-Cyrl-CS" altLang="en-US" sz="3100" b="1" dirty="0">
                <a:solidFill>
                  <a:srgbClr val="000066"/>
                </a:solidFill>
              </a:rPr>
              <a:t>Мерење</a:t>
            </a:r>
            <a:r>
              <a:rPr lang="en-US" altLang="en-US" sz="3100" b="1" dirty="0">
                <a:solidFill>
                  <a:srgbClr val="000066"/>
                </a:solidFill>
              </a:rPr>
              <a:t> </a:t>
            </a:r>
            <a:r>
              <a:rPr lang="sr-Cyrl-CS" altLang="en-US" sz="3100" b="1" dirty="0" err="1">
                <a:solidFill>
                  <a:srgbClr val="000066"/>
                </a:solidFill>
              </a:rPr>
              <a:t>валгуса</a:t>
            </a:r>
            <a:r>
              <a:rPr lang="en-US" altLang="en-US" sz="3100" b="1" dirty="0">
                <a:solidFill>
                  <a:srgbClr val="000066"/>
                </a:solidFill>
              </a:rPr>
              <a:t> </a:t>
            </a:r>
            <a:r>
              <a:rPr lang="sr-Cyrl-CS" altLang="en-US" sz="3100" b="1" dirty="0">
                <a:solidFill>
                  <a:srgbClr val="000066"/>
                </a:solidFill>
              </a:rPr>
              <a:t>пете</a:t>
            </a:r>
            <a:r>
              <a:rPr lang="en-US" altLang="en-US" sz="3100" b="1" dirty="0">
                <a:solidFill>
                  <a:srgbClr val="000066"/>
                </a:solidFill>
              </a:rPr>
              <a:t> </a:t>
            </a:r>
            <a:r>
              <a:rPr lang="sr-Cyrl-CS" altLang="en-US" sz="3100" b="1" dirty="0">
                <a:solidFill>
                  <a:srgbClr val="000066"/>
                </a:solidFill>
              </a:rPr>
              <a:t>ласером</a:t>
            </a:r>
            <a:endParaRPr lang="en-US" altLang="en-US" sz="3100" b="1" dirty="0">
              <a:solidFill>
                <a:srgbClr val="000066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sl-SI" altLang="en-US" sz="3100" b="1" dirty="0">
                <a:solidFill>
                  <a:srgbClr val="000066"/>
                </a:solidFill>
              </a:rPr>
              <a:t>    </a:t>
            </a:r>
            <a:r>
              <a:rPr lang="sr-Cyrl-CS" altLang="en-US" sz="3100" b="1" dirty="0" err="1">
                <a:solidFill>
                  <a:srgbClr val="000066"/>
                </a:solidFill>
              </a:rPr>
              <a:t>Радиографија</a:t>
            </a:r>
            <a:r>
              <a:rPr lang="en-US" altLang="en-US" sz="3100" b="1" dirty="0">
                <a:solidFill>
                  <a:srgbClr val="000066"/>
                </a:solidFill>
              </a:rPr>
              <a:t> </a:t>
            </a:r>
            <a:r>
              <a:rPr lang="sr-Cyrl-CS" altLang="en-US" sz="3100" b="1" dirty="0">
                <a:solidFill>
                  <a:srgbClr val="000066"/>
                </a:solidFill>
              </a:rPr>
              <a:t>стопала</a:t>
            </a:r>
            <a:endParaRPr lang="en-GB" altLang="en-US" sz="3100" b="1" dirty="0">
              <a:solidFill>
                <a:srgbClr val="000066"/>
              </a:solidFill>
            </a:endParaRPr>
          </a:p>
        </p:txBody>
      </p:sp>
    </p:spTree>
  </p:cSld>
  <p:clrMapOvr>
    <a:masterClrMapping/>
  </p:clrMapOvr>
  <p:transition advTm="27525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>
            <a:extLst>
              <a:ext uri="{FF2B5EF4-FFF2-40B4-BE49-F238E27FC236}">
                <a16:creationId xmlns:a16="http://schemas.microsoft.com/office/drawing/2014/main" id="{36994B1F-8501-47E8-81CF-7D4E5CB66E6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4213" y="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sr-Cyrl-CS" sz="32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Дијагностика</a:t>
            </a:r>
            <a:endParaRPr lang="en-GB" sz="3200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5603" name="Rectangle 5">
            <a:extLst>
              <a:ext uri="{FF2B5EF4-FFF2-40B4-BE49-F238E27FC236}">
                <a16:creationId xmlns:a16="http://schemas.microsoft.com/office/drawing/2014/main" id="{08921CD2-9202-4DE4-992F-A6AD902856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1214438"/>
            <a:ext cx="60198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SzPct val="80000"/>
              <a:buFont typeface="Arial" panose="020B0604020202020204" pitchFamily="34" charset="0"/>
              <a:buChar char="•"/>
            </a:pPr>
            <a:r>
              <a:rPr lang="sr-Cyrl-CS" altLang="en-US" sz="2400" b="1">
                <a:solidFill>
                  <a:srgbClr val="000066"/>
                </a:solidFill>
              </a:rPr>
              <a:t>Палпација</a:t>
            </a:r>
            <a:r>
              <a:rPr lang="en-US" altLang="en-US" sz="2400" b="1">
                <a:solidFill>
                  <a:srgbClr val="000066"/>
                </a:solidFill>
              </a:rPr>
              <a:t> </a:t>
            </a:r>
          </a:p>
          <a:p>
            <a:pPr eaLnBrk="1" hangingPunct="1">
              <a:buSzPct val="80000"/>
            </a:pPr>
            <a:r>
              <a:rPr lang="sr-Cyrl-CS" altLang="en-US" sz="2400" b="1">
                <a:solidFill>
                  <a:srgbClr val="000066"/>
                </a:solidFill>
              </a:rPr>
              <a:t>Пипањем</a:t>
            </a:r>
            <a:r>
              <a:rPr lang="en-US" altLang="en-US" sz="2400" b="1">
                <a:solidFill>
                  <a:srgbClr val="000066"/>
                </a:solidFill>
              </a:rPr>
              <a:t> </a:t>
            </a:r>
            <a:r>
              <a:rPr lang="sr-Cyrl-CS" altLang="en-US" sz="2400" b="1">
                <a:solidFill>
                  <a:srgbClr val="000066"/>
                </a:solidFill>
              </a:rPr>
              <a:t>се</a:t>
            </a:r>
            <a:r>
              <a:rPr lang="en-US" altLang="en-US" sz="2400" b="1">
                <a:solidFill>
                  <a:srgbClr val="000066"/>
                </a:solidFill>
              </a:rPr>
              <a:t> </a:t>
            </a:r>
            <a:r>
              <a:rPr lang="sr-Cyrl-CS" altLang="en-US" sz="2400" b="1">
                <a:solidFill>
                  <a:srgbClr val="000066"/>
                </a:solidFill>
              </a:rPr>
              <a:t>испитују</a:t>
            </a:r>
            <a:r>
              <a:rPr lang="en-US" altLang="en-US" sz="2400" b="1">
                <a:solidFill>
                  <a:srgbClr val="000066"/>
                </a:solidFill>
              </a:rPr>
              <a:t> </a:t>
            </a:r>
            <a:r>
              <a:rPr lang="sr-Cyrl-CS" altLang="en-US" sz="2400" b="1">
                <a:solidFill>
                  <a:srgbClr val="000066"/>
                </a:solidFill>
              </a:rPr>
              <a:t>болна</a:t>
            </a:r>
            <a:r>
              <a:rPr lang="en-US" altLang="en-US" sz="2400" b="1">
                <a:solidFill>
                  <a:srgbClr val="000066"/>
                </a:solidFill>
              </a:rPr>
              <a:t> </a:t>
            </a:r>
            <a:r>
              <a:rPr lang="sr-Cyrl-CS" altLang="en-US" sz="2400" b="1">
                <a:solidFill>
                  <a:srgbClr val="000066"/>
                </a:solidFill>
              </a:rPr>
              <a:t>места</a:t>
            </a:r>
            <a:r>
              <a:rPr lang="en-US" altLang="en-US" sz="2400" b="1">
                <a:solidFill>
                  <a:srgbClr val="000066"/>
                </a:solidFill>
              </a:rPr>
              <a:t> </a:t>
            </a:r>
            <a:r>
              <a:rPr lang="sr-Cyrl-CS" altLang="en-US" sz="2400" b="1">
                <a:solidFill>
                  <a:srgbClr val="000066"/>
                </a:solidFill>
              </a:rPr>
              <a:t>на</a:t>
            </a:r>
            <a:r>
              <a:rPr lang="en-US" altLang="en-US" sz="2400" b="1">
                <a:solidFill>
                  <a:srgbClr val="000066"/>
                </a:solidFill>
              </a:rPr>
              <a:t> </a:t>
            </a:r>
            <a:r>
              <a:rPr lang="sr-Cyrl-CS" altLang="en-US" sz="2400" b="1">
                <a:solidFill>
                  <a:srgbClr val="000066"/>
                </a:solidFill>
              </a:rPr>
              <a:t>измењеним</a:t>
            </a:r>
            <a:r>
              <a:rPr lang="en-US" altLang="en-US" sz="2400" b="1">
                <a:solidFill>
                  <a:srgbClr val="000066"/>
                </a:solidFill>
              </a:rPr>
              <a:t> </a:t>
            </a:r>
            <a:r>
              <a:rPr lang="sr-Cyrl-CS" altLang="en-US" sz="2400" b="1">
                <a:solidFill>
                  <a:srgbClr val="000066"/>
                </a:solidFill>
              </a:rPr>
              <a:t>анатомским</a:t>
            </a:r>
            <a:r>
              <a:rPr lang="en-US" altLang="en-US" sz="2400" b="1">
                <a:solidFill>
                  <a:srgbClr val="000066"/>
                </a:solidFill>
              </a:rPr>
              <a:t> </a:t>
            </a:r>
            <a:r>
              <a:rPr lang="sr-Cyrl-CS" altLang="en-US" sz="2400" b="1">
                <a:solidFill>
                  <a:srgbClr val="000066"/>
                </a:solidFill>
              </a:rPr>
              <a:t>структурама</a:t>
            </a:r>
            <a:r>
              <a:rPr lang="sl-SI" altLang="en-US" sz="2400" b="1">
                <a:solidFill>
                  <a:srgbClr val="000066"/>
                </a:solidFill>
              </a:rPr>
              <a:t> </a:t>
            </a:r>
            <a:r>
              <a:rPr lang="sr-Cyrl-CS" altLang="en-US" sz="2400" b="1">
                <a:solidFill>
                  <a:srgbClr val="000066"/>
                </a:solidFill>
              </a:rPr>
              <a:t>стопала</a:t>
            </a:r>
            <a:r>
              <a:rPr lang="sl-SI" altLang="en-US" sz="2400" b="1">
                <a:solidFill>
                  <a:srgbClr val="000066"/>
                </a:solidFill>
              </a:rPr>
              <a:t>.</a:t>
            </a:r>
            <a:endParaRPr lang="en-US" altLang="en-US" sz="2400" b="1">
              <a:solidFill>
                <a:srgbClr val="000066"/>
              </a:solidFill>
            </a:endParaRPr>
          </a:p>
          <a:p>
            <a:pPr eaLnBrk="1" hangingPunct="1">
              <a:buSzPct val="80000"/>
            </a:pPr>
            <a:r>
              <a:rPr lang="sr-Cyrl-CS" altLang="en-US" sz="2400" b="1">
                <a:solidFill>
                  <a:srgbClr val="000066"/>
                </a:solidFill>
              </a:rPr>
              <a:t>Испитује</a:t>
            </a:r>
            <a:r>
              <a:rPr lang="en-US" altLang="en-US" sz="2400" b="1">
                <a:solidFill>
                  <a:srgbClr val="000066"/>
                </a:solidFill>
              </a:rPr>
              <a:t> </a:t>
            </a:r>
            <a:r>
              <a:rPr lang="sr-Cyrl-CS" altLang="en-US" sz="2400" b="1">
                <a:solidFill>
                  <a:srgbClr val="000066"/>
                </a:solidFill>
              </a:rPr>
              <a:t>се</a:t>
            </a:r>
            <a:r>
              <a:rPr lang="en-US" altLang="en-US" sz="2400" b="1">
                <a:solidFill>
                  <a:srgbClr val="000066"/>
                </a:solidFill>
              </a:rPr>
              <a:t> </a:t>
            </a:r>
            <a:r>
              <a:rPr lang="sr-Cyrl-CS" altLang="en-US" sz="2400" b="1">
                <a:solidFill>
                  <a:srgbClr val="000066"/>
                </a:solidFill>
              </a:rPr>
              <a:t>осетљивост</a:t>
            </a:r>
            <a:r>
              <a:rPr lang="en-US" altLang="en-US" sz="2400" b="1">
                <a:solidFill>
                  <a:srgbClr val="000066"/>
                </a:solidFill>
              </a:rPr>
              <a:t> </a:t>
            </a:r>
            <a:r>
              <a:rPr lang="sr-Cyrl-CS" altLang="en-US" sz="2400" b="1">
                <a:solidFill>
                  <a:srgbClr val="000066"/>
                </a:solidFill>
              </a:rPr>
              <a:t>стопала</a:t>
            </a:r>
            <a:r>
              <a:rPr lang="sl-SI" altLang="en-US" sz="2400" b="1">
                <a:solidFill>
                  <a:srgbClr val="000066"/>
                </a:solidFill>
              </a:rPr>
              <a:t>.</a:t>
            </a:r>
            <a:endParaRPr lang="en-US" altLang="en-US" sz="2400" b="1">
              <a:solidFill>
                <a:srgbClr val="000066"/>
              </a:solidFill>
            </a:endParaRPr>
          </a:p>
          <a:p>
            <a:pPr eaLnBrk="1" hangingPunct="1">
              <a:buSzPct val="80000"/>
              <a:buFont typeface="Arial" panose="020B0604020202020204" pitchFamily="34" charset="0"/>
              <a:buChar char="•"/>
            </a:pPr>
            <a:r>
              <a:rPr lang="sr-Cyrl-CS" altLang="en-US" sz="2400" b="1">
                <a:solidFill>
                  <a:srgbClr val="000066"/>
                </a:solidFill>
              </a:rPr>
              <a:t>Обим</a:t>
            </a:r>
            <a:r>
              <a:rPr lang="en-US" altLang="en-US" sz="2400" b="1">
                <a:solidFill>
                  <a:srgbClr val="000066"/>
                </a:solidFill>
              </a:rPr>
              <a:t> </a:t>
            </a:r>
            <a:r>
              <a:rPr lang="sr-Cyrl-CS" altLang="en-US" sz="2400" b="1">
                <a:solidFill>
                  <a:srgbClr val="000066"/>
                </a:solidFill>
              </a:rPr>
              <a:t>покрета</a:t>
            </a:r>
            <a:endParaRPr lang="en-US" altLang="en-US" sz="2400" b="1">
              <a:solidFill>
                <a:srgbClr val="000066"/>
              </a:solidFill>
            </a:endParaRPr>
          </a:p>
          <a:p>
            <a:pPr eaLnBrk="1" hangingPunct="1">
              <a:buSzPct val="80000"/>
              <a:buFont typeface="Arial" panose="020B0604020202020204" pitchFamily="34" charset="0"/>
              <a:buChar char="•"/>
            </a:pPr>
            <a:r>
              <a:rPr lang="sr-Cyrl-CS" altLang="en-US" sz="2400" b="1">
                <a:solidFill>
                  <a:srgbClr val="000066"/>
                </a:solidFill>
              </a:rPr>
              <a:t>Мануелна</a:t>
            </a:r>
            <a:r>
              <a:rPr lang="en-US" altLang="en-US" sz="2400" b="1">
                <a:solidFill>
                  <a:srgbClr val="000066"/>
                </a:solidFill>
              </a:rPr>
              <a:t> </a:t>
            </a:r>
            <a:r>
              <a:rPr lang="sr-Cyrl-CS" altLang="en-US" sz="2400" b="1">
                <a:solidFill>
                  <a:srgbClr val="000066"/>
                </a:solidFill>
              </a:rPr>
              <a:t>корекција</a:t>
            </a:r>
            <a:r>
              <a:rPr lang="en-US" altLang="en-US" sz="2400" b="1">
                <a:solidFill>
                  <a:srgbClr val="000066"/>
                </a:solidFill>
              </a:rPr>
              <a:t> </a:t>
            </a:r>
            <a:r>
              <a:rPr lang="sr-Cyrl-CS" altLang="en-US" sz="2400" b="1">
                <a:solidFill>
                  <a:srgbClr val="000066"/>
                </a:solidFill>
              </a:rPr>
              <a:t>деформитета</a:t>
            </a:r>
            <a:r>
              <a:rPr lang="sl-SI" altLang="en-US" sz="2400" b="1">
                <a:solidFill>
                  <a:srgbClr val="000066"/>
                </a:solidFill>
              </a:rPr>
              <a:t>.</a:t>
            </a:r>
            <a:endParaRPr lang="en-US" altLang="en-US" sz="2400" b="1">
              <a:solidFill>
                <a:srgbClr val="000066"/>
              </a:solidFill>
            </a:endParaRPr>
          </a:p>
          <a:p>
            <a:pPr eaLnBrk="1" hangingPunct="1">
              <a:buSzPct val="80000"/>
              <a:buFont typeface="Arial" panose="020B0604020202020204" pitchFamily="34" charset="0"/>
              <a:buChar char="•"/>
            </a:pPr>
            <a:r>
              <a:rPr lang="sr-Cyrl-CS" altLang="en-US" sz="2400" b="1">
                <a:solidFill>
                  <a:srgbClr val="000066"/>
                </a:solidFill>
              </a:rPr>
              <a:t>Карактеристике</a:t>
            </a:r>
            <a:r>
              <a:rPr lang="en-US" altLang="en-US" sz="2400" b="1">
                <a:solidFill>
                  <a:srgbClr val="000066"/>
                </a:solidFill>
              </a:rPr>
              <a:t> </a:t>
            </a:r>
            <a:r>
              <a:rPr lang="sr-Cyrl-CS" altLang="en-US" sz="2400" b="1">
                <a:solidFill>
                  <a:srgbClr val="000066"/>
                </a:solidFill>
              </a:rPr>
              <a:t>отока</a:t>
            </a:r>
            <a:r>
              <a:rPr lang="en-US" altLang="en-US" sz="2400" b="1">
                <a:solidFill>
                  <a:srgbClr val="000066"/>
                </a:solidFill>
              </a:rPr>
              <a:t> </a:t>
            </a:r>
            <a:r>
              <a:rPr lang="sr-Cyrl-CS" altLang="en-US" sz="2400" b="1">
                <a:solidFill>
                  <a:srgbClr val="000066"/>
                </a:solidFill>
              </a:rPr>
              <a:t>стопала</a:t>
            </a:r>
            <a:r>
              <a:rPr lang="en-US" altLang="en-US" sz="2400" b="1">
                <a:solidFill>
                  <a:srgbClr val="000066"/>
                </a:solidFill>
              </a:rPr>
              <a:t> </a:t>
            </a:r>
            <a:r>
              <a:rPr lang="sr-Cyrl-CS" altLang="en-US" sz="2400" b="1">
                <a:solidFill>
                  <a:srgbClr val="000066"/>
                </a:solidFill>
              </a:rPr>
              <a:t>и</a:t>
            </a:r>
            <a:r>
              <a:rPr lang="en-US" altLang="en-US" sz="2400" b="1">
                <a:solidFill>
                  <a:srgbClr val="000066"/>
                </a:solidFill>
              </a:rPr>
              <a:t> </a:t>
            </a:r>
            <a:r>
              <a:rPr lang="sr-Cyrl-CS" altLang="en-US" sz="2400" b="1">
                <a:solidFill>
                  <a:srgbClr val="000066"/>
                </a:solidFill>
              </a:rPr>
              <a:t>кожних</a:t>
            </a:r>
            <a:r>
              <a:rPr lang="en-US" altLang="en-US" sz="2400" b="1">
                <a:solidFill>
                  <a:srgbClr val="000066"/>
                </a:solidFill>
              </a:rPr>
              <a:t> </a:t>
            </a:r>
            <a:r>
              <a:rPr lang="sr-Cyrl-CS" altLang="en-US" sz="2400" b="1">
                <a:solidFill>
                  <a:srgbClr val="000066"/>
                </a:solidFill>
              </a:rPr>
              <a:t>промена</a:t>
            </a:r>
            <a:r>
              <a:rPr lang="sl-SI" altLang="en-US" sz="2400" b="1"/>
              <a:t>.</a:t>
            </a:r>
            <a:endParaRPr lang="en-US" altLang="en-US" sz="2400" b="1"/>
          </a:p>
          <a:p>
            <a:pPr eaLnBrk="1" hangingPunct="1">
              <a:buSzPct val="80000"/>
            </a:pPr>
            <a:endParaRPr lang="en-GB" altLang="en-US" sz="2400" b="1"/>
          </a:p>
        </p:txBody>
      </p:sp>
    </p:spTree>
  </p:cSld>
  <p:clrMapOvr>
    <a:masterClrMapping/>
  </p:clrMapOvr>
  <p:transition advTm="23438">
    <p:cut thruBlk="1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>
            <a:extLst>
              <a:ext uri="{FF2B5EF4-FFF2-40B4-BE49-F238E27FC236}">
                <a16:creationId xmlns:a16="http://schemas.microsoft.com/office/drawing/2014/main" id="{2CDB5063-B8ED-4B86-B66E-4CC5831F8C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11188" y="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sr-Cyrl-C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Дијагностика</a:t>
            </a: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6627" name="Rectangle 3">
            <a:extLst>
              <a:ext uri="{FF2B5EF4-FFF2-40B4-BE49-F238E27FC236}">
                <a16:creationId xmlns:a16="http://schemas.microsoft.com/office/drawing/2014/main" id="{0882DB31-FB6B-43ED-9621-AD88FCD116B4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700213"/>
            <a:ext cx="4267200" cy="4176712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sr-Cyrl-CS" altLang="en-US" sz="2000" b="1" dirty="0">
                <a:solidFill>
                  <a:srgbClr val="000066"/>
                </a:solidFill>
              </a:rPr>
              <a:t>Инспекција</a:t>
            </a:r>
            <a:endParaRPr lang="en-US" altLang="en-US" sz="2000" b="1" dirty="0">
              <a:solidFill>
                <a:srgbClr val="000066"/>
              </a:solidFill>
            </a:endParaRPr>
          </a:p>
          <a:p>
            <a:pPr marL="0" indent="0"/>
            <a:endParaRPr lang="en-US" altLang="en-US" sz="2000" b="1" dirty="0">
              <a:solidFill>
                <a:srgbClr val="000066"/>
              </a:solidFill>
            </a:endParaRPr>
          </a:p>
          <a:p>
            <a:pPr marL="0" indent="0"/>
            <a:r>
              <a:rPr lang="sr-Cyrl-CS" altLang="en-US" sz="2000" b="1" dirty="0" err="1">
                <a:solidFill>
                  <a:srgbClr val="000066"/>
                </a:solidFill>
              </a:rPr>
              <a:t>Валгус</a:t>
            </a:r>
            <a:r>
              <a:rPr lang="sl-SI" altLang="en-US" sz="2000" b="1" dirty="0">
                <a:solidFill>
                  <a:srgbClr val="000066"/>
                </a:solidFill>
              </a:rPr>
              <a:t> </a:t>
            </a:r>
            <a:r>
              <a:rPr lang="sr-Cyrl-CS" altLang="en-US" sz="2000" b="1" dirty="0">
                <a:solidFill>
                  <a:srgbClr val="000066"/>
                </a:solidFill>
              </a:rPr>
              <a:t>пете</a:t>
            </a:r>
            <a:r>
              <a:rPr lang="sl-SI" altLang="en-US" sz="2000" b="1" dirty="0">
                <a:solidFill>
                  <a:srgbClr val="000066"/>
                </a:solidFill>
              </a:rPr>
              <a:t> </a:t>
            </a:r>
            <a:r>
              <a:rPr lang="sr-Cyrl-CS" altLang="en-US" sz="2000" b="1" dirty="0">
                <a:solidFill>
                  <a:srgbClr val="000066"/>
                </a:solidFill>
              </a:rPr>
              <a:t>се</a:t>
            </a:r>
            <a:r>
              <a:rPr lang="sl-SI" altLang="en-US" sz="2000" b="1" dirty="0">
                <a:solidFill>
                  <a:srgbClr val="000066"/>
                </a:solidFill>
              </a:rPr>
              <a:t> </a:t>
            </a:r>
            <a:r>
              <a:rPr lang="sr-Cyrl-CS" altLang="en-US" sz="2000" b="1" dirty="0">
                <a:solidFill>
                  <a:srgbClr val="000066"/>
                </a:solidFill>
              </a:rPr>
              <a:t>губи</a:t>
            </a:r>
            <a:r>
              <a:rPr lang="sl-SI" altLang="en-US" sz="2000" b="1" dirty="0">
                <a:solidFill>
                  <a:srgbClr val="000066"/>
                </a:solidFill>
              </a:rPr>
              <a:t> </a:t>
            </a:r>
            <a:r>
              <a:rPr lang="sr-Cyrl-CS" altLang="en-US" sz="2000" b="1" dirty="0">
                <a:solidFill>
                  <a:srgbClr val="000066"/>
                </a:solidFill>
              </a:rPr>
              <a:t>при</a:t>
            </a:r>
            <a:r>
              <a:rPr lang="sl-SI" altLang="en-US" sz="2000" b="1" dirty="0">
                <a:solidFill>
                  <a:srgbClr val="000066"/>
                </a:solidFill>
              </a:rPr>
              <a:t> </a:t>
            </a:r>
            <a:r>
              <a:rPr lang="sr-Cyrl-CS" altLang="en-US" sz="2000" b="1" dirty="0">
                <a:solidFill>
                  <a:srgbClr val="000066"/>
                </a:solidFill>
              </a:rPr>
              <a:t>растерећењу</a:t>
            </a:r>
            <a:r>
              <a:rPr lang="sl-SI" altLang="en-US" sz="2000" b="1" dirty="0">
                <a:solidFill>
                  <a:srgbClr val="000066"/>
                </a:solidFill>
              </a:rPr>
              <a:t> </a:t>
            </a:r>
            <a:r>
              <a:rPr lang="sr-Cyrl-CS" altLang="en-US" sz="2000" b="1" dirty="0">
                <a:solidFill>
                  <a:srgbClr val="000066"/>
                </a:solidFill>
              </a:rPr>
              <a:t>или</a:t>
            </a:r>
            <a:r>
              <a:rPr lang="sl-SI" altLang="en-US" sz="2000" b="1" dirty="0">
                <a:solidFill>
                  <a:srgbClr val="000066"/>
                </a:solidFill>
              </a:rPr>
              <a:t> </a:t>
            </a:r>
            <a:r>
              <a:rPr lang="sr-Cyrl-CS" altLang="en-US" sz="2000" b="1" dirty="0">
                <a:solidFill>
                  <a:srgbClr val="000066"/>
                </a:solidFill>
              </a:rPr>
              <a:t>пењању</a:t>
            </a:r>
            <a:r>
              <a:rPr lang="sl-SI" altLang="en-US" sz="2000" b="1" dirty="0">
                <a:solidFill>
                  <a:srgbClr val="000066"/>
                </a:solidFill>
              </a:rPr>
              <a:t> </a:t>
            </a:r>
            <a:r>
              <a:rPr lang="sr-Cyrl-CS" altLang="en-US" sz="2000" b="1" dirty="0">
                <a:solidFill>
                  <a:srgbClr val="000066"/>
                </a:solidFill>
              </a:rPr>
              <a:t>на</a:t>
            </a:r>
            <a:r>
              <a:rPr lang="sl-SI" altLang="en-US" sz="2000" b="1" dirty="0">
                <a:solidFill>
                  <a:srgbClr val="000066"/>
                </a:solidFill>
              </a:rPr>
              <a:t> </a:t>
            </a:r>
            <a:r>
              <a:rPr lang="sr-Cyrl-CS" altLang="en-US" sz="2000" b="1" dirty="0">
                <a:solidFill>
                  <a:srgbClr val="000066"/>
                </a:solidFill>
              </a:rPr>
              <a:t>прсте</a:t>
            </a:r>
            <a:r>
              <a:rPr lang="sl-SI" altLang="en-US" sz="2000" b="1" dirty="0">
                <a:solidFill>
                  <a:srgbClr val="000066"/>
                </a:solidFill>
              </a:rPr>
              <a:t>-</a:t>
            </a:r>
            <a:r>
              <a:rPr lang="sr-Cyrl-CS" altLang="en-US" sz="2000" b="1" dirty="0">
                <a:solidFill>
                  <a:srgbClr val="000066"/>
                </a:solidFill>
              </a:rPr>
              <a:t>ХЕЛБИН</a:t>
            </a:r>
            <a:r>
              <a:rPr lang="sl-SI" altLang="en-US" sz="2000" b="1" dirty="0">
                <a:solidFill>
                  <a:srgbClr val="000066"/>
                </a:solidFill>
              </a:rPr>
              <a:t>-</a:t>
            </a:r>
            <a:r>
              <a:rPr lang="sr-Cyrl-CS" altLang="en-US" sz="2000" b="1" dirty="0">
                <a:solidFill>
                  <a:srgbClr val="000066"/>
                </a:solidFill>
              </a:rPr>
              <a:t>ов</a:t>
            </a:r>
            <a:r>
              <a:rPr lang="sl-SI" altLang="en-US" sz="2000" b="1" dirty="0">
                <a:solidFill>
                  <a:srgbClr val="000066"/>
                </a:solidFill>
              </a:rPr>
              <a:t> </a:t>
            </a:r>
            <a:r>
              <a:rPr lang="sr-Cyrl-CS" altLang="en-US" sz="2000" b="1" dirty="0">
                <a:solidFill>
                  <a:srgbClr val="000066"/>
                </a:solidFill>
              </a:rPr>
              <a:t>знак</a:t>
            </a:r>
            <a:r>
              <a:rPr lang="sl-SI" altLang="en-US" sz="2000" b="1" dirty="0">
                <a:solidFill>
                  <a:srgbClr val="000066"/>
                </a:solidFill>
              </a:rPr>
              <a:t>.</a:t>
            </a:r>
          </a:p>
          <a:p>
            <a:pPr marL="0" indent="0"/>
            <a:endParaRPr lang="en-US" altLang="en-US" sz="2000" b="1" dirty="0">
              <a:solidFill>
                <a:srgbClr val="000066"/>
              </a:solidFill>
            </a:endParaRPr>
          </a:p>
          <a:p>
            <a:pPr marL="0" indent="0"/>
            <a:r>
              <a:rPr lang="sr-Cyrl-CS" altLang="en-US" sz="2000" b="1" dirty="0">
                <a:solidFill>
                  <a:srgbClr val="000066"/>
                </a:solidFill>
              </a:rPr>
              <a:t>При</a:t>
            </a:r>
            <a:r>
              <a:rPr lang="sl-SI" altLang="en-US" sz="2000" b="1" dirty="0">
                <a:solidFill>
                  <a:srgbClr val="000066"/>
                </a:solidFill>
              </a:rPr>
              <a:t> </a:t>
            </a:r>
            <a:r>
              <a:rPr lang="sr-Cyrl-CS" altLang="en-US" sz="2000" b="1" dirty="0">
                <a:solidFill>
                  <a:srgbClr val="000066"/>
                </a:solidFill>
              </a:rPr>
              <a:t>растерећењу</a:t>
            </a:r>
            <a:r>
              <a:rPr lang="sl-SI" altLang="en-US" sz="2000" b="1" dirty="0">
                <a:solidFill>
                  <a:srgbClr val="000066"/>
                </a:solidFill>
              </a:rPr>
              <a:t> </a:t>
            </a:r>
            <a:r>
              <a:rPr lang="sr-Cyrl-CS" altLang="en-US" sz="2000" b="1" dirty="0">
                <a:solidFill>
                  <a:srgbClr val="000066"/>
                </a:solidFill>
              </a:rPr>
              <a:t>стопала</a:t>
            </a:r>
            <a:r>
              <a:rPr lang="sl-SI" altLang="en-US" sz="2000" b="1" dirty="0">
                <a:solidFill>
                  <a:srgbClr val="000066"/>
                </a:solidFill>
              </a:rPr>
              <a:t> </a:t>
            </a:r>
            <a:r>
              <a:rPr lang="sr-Cyrl-CS" altLang="en-US" sz="2000" b="1" dirty="0">
                <a:solidFill>
                  <a:srgbClr val="000066"/>
                </a:solidFill>
              </a:rPr>
              <a:t>или</a:t>
            </a:r>
            <a:r>
              <a:rPr lang="sl-SI" altLang="en-US" sz="2000" b="1" dirty="0">
                <a:solidFill>
                  <a:srgbClr val="000066"/>
                </a:solidFill>
              </a:rPr>
              <a:t> </a:t>
            </a:r>
            <a:r>
              <a:rPr lang="sr-Cyrl-CS" altLang="en-US" sz="2000" b="1" dirty="0" err="1">
                <a:solidFill>
                  <a:srgbClr val="000066"/>
                </a:solidFill>
              </a:rPr>
              <a:t>дорзифлексији</a:t>
            </a:r>
            <a:r>
              <a:rPr lang="sl-SI" altLang="en-US" sz="2000" b="1" dirty="0">
                <a:solidFill>
                  <a:srgbClr val="000066"/>
                </a:solidFill>
              </a:rPr>
              <a:t> </a:t>
            </a:r>
            <a:r>
              <a:rPr lang="sr-Cyrl-CS" altLang="en-US" sz="2000" b="1" dirty="0">
                <a:solidFill>
                  <a:srgbClr val="000066"/>
                </a:solidFill>
              </a:rPr>
              <a:t>палца</a:t>
            </a:r>
            <a:r>
              <a:rPr lang="sl-SI" altLang="en-US" sz="2000" b="1" dirty="0">
                <a:solidFill>
                  <a:srgbClr val="000066"/>
                </a:solidFill>
              </a:rPr>
              <a:t> </a:t>
            </a:r>
            <a:r>
              <a:rPr lang="sr-Cyrl-CS" altLang="en-US" sz="2000" b="1" dirty="0">
                <a:solidFill>
                  <a:srgbClr val="000066"/>
                </a:solidFill>
              </a:rPr>
              <a:t>јавља</a:t>
            </a:r>
            <a:r>
              <a:rPr lang="sl-SI" altLang="en-US" sz="2000" b="1" dirty="0">
                <a:solidFill>
                  <a:srgbClr val="000066"/>
                </a:solidFill>
              </a:rPr>
              <a:t> </a:t>
            </a:r>
            <a:r>
              <a:rPr lang="sr-Cyrl-CS" altLang="en-US" sz="2000" b="1" dirty="0">
                <a:solidFill>
                  <a:srgbClr val="000066"/>
                </a:solidFill>
              </a:rPr>
              <a:t>се</a:t>
            </a:r>
            <a:r>
              <a:rPr lang="sl-SI" altLang="en-US" sz="2000" b="1" dirty="0">
                <a:solidFill>
                  <a:srgbClr val="000066"/>
                </a:solidFill>
              </a:rPr>
              <a:t> </a:t>
            </a:r>
            <a:r>
              <a:rPr lang="sr-Cyrl-CS" altLang="en-US" sz="2000" b="1" dirty="0" err="1">
                <a:solidFill>
                  <a:srgbClr val="000066"/>
                </a:solidFill>
              </a:rPr>
              <a:t>медиални</a:t>
            </a:r>
            <a:r>
              <a:rPr lang="sl-SI" altLang="en-US" sz="2000" b="1" dirty="0">
                <a:solidFill>
                  <a:srgbClr val="000066"/>
                </a:solidFill>
              </a:rPr>
              <a:t> </a:t>
            </a:r>
            <a:r>
              <a:rPr lang="sr-Cyrl-CS" altLang="en-US" sz="2000" b="1" dirty="0">
                <a:solidFill>
                  <a:srgbClr val="000066"/>
                </a:solidFill>
              </a:rPr>
              <a:t>лук</a:t>
            </a:r>
            <a:r>
              <a:rPr lang="sl-SI" altLang="en-US" sz="2000" b="1" dirty="0">
                <a:solidFill>
                  <a:srgbClr val="000066"/>
                </a:solidFill>
              </a:rPr>
              <a:t>-</a:t>
            </a:r>
            <a:r>
              <a:rPr lang="sr-Cyrl-CS" altLang="en-US" sz="2000" b="1" dirty="0">
                <a:solidFill>
                  <a:srgbClr val="000066"/>
                </a:solidFill>
              </a:rPr>
              <a:t>ХУБШЕР</a:t>
            </a:r>
            <a:r>
              <a:rPr lang="sl-SI" altLang="en-US" sz="2000" b="1" dirty="0">
                <a:solidFill>
                  <a:srgbClr val="000066"/>
                </a:solidFill>
              </a:rPr>
              <a:t>-</a:t>
            </a:r>
            <a:r>
              <a:rPr lang="sr-Cyrl-CS" altLang="en-US" sz="2000" b="1" dirty="0">
                <a:solidFill>
                  <a:srgbClr val="000066"/>
                </a:solidFill>
              </a:rPr>
              <a:t>ов</a:t>
            </a:r>
            <a:r>
              <a:rPr lang="sl-SI" altLang="en-US" sz="2000" b="1" dirty="0">
                <a:solidFill>
                  <a:srgbClr val="000066"/>
                </a:solidFill>
              </a:rPr>
              <a:t> </a:t>
            </a:r>
            <a:r>
              <a:rPr lang="sr-Cyrl-CS" altLang="en-US" sz="2000" b="1" dirty="0">
                <a:solidFill>
                  <a:srgbClr val="000066"/>
                </a:solidFill>
              </a:rPr>
              <a:t>знак</a:t>
            </a:r>
            <a:endParaRPr lang="en-GB" altLang="en-US" sz="2000" b="1" dirty="0">
              <a:solidFill>
                <a:srgbClr val="000066"/>
              </a:solidFill>
            </a:endParaRPr>
          </a:p>
        </p:txBody>
      </p:sp>
      <p:pic>
        <p:nvPicPr>
          <p:cNvPr id="26628" name="Picture 4" descr="valgus pete">
            <a:extLst>
              <a:ext uri="{FF2B5EF4-FFF2-40B4-BE49-F238E27FC236}">
                <a16:creationId xmlns:a16="http://schemas.microsoft.com/office/drawing/2014/main" id="{29343287-210D-4E63-805F-7BA4A1FF29B3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95800" y="1482725"/>
            <a:ext cx="4267200" cy="2717800"/>
          </a:xfrm>
          <a:noFill/>
        </p:spPr>
      </p:pic>
      <p:pic>
        <p:nvPicPr>
          <p:cNvPr id="26629" name="Picture 5" descr="fleksija palca">
            <a:extLst>
              <a:ext uri="{FF2B5EF4-FFF2-40B4-BE49-F238E27FC236}">
                <a16:creationId xmlns:a16="http://schemas.microsoft.com/office/drawing/2014/main" id="{E4A02C14-0429-4B73-9C31-A99657616C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4495800"/>
            <a:ext cx="4300538" cy="139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38253">
    <p:cut thruBlk="1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>
            <a:extLst>
              <a:ext uri="{FF2B5EF4-FFF2-40B4-BE49-F238E27FC236}">
                <a16:creationId xmlns:a16="http://schemas.microsoft.com/office/drawing/2014/main" id="{C6BFC766-DA4E-4394-9964-E21660F79D9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4213" y="53975"/>
            <a:ext cx="7772400" cy="782638"/>
          </a:xfrm>
        </p:spPr>
        <p:txBody>
          <a:bodyPr/>
          <a:lstStyle/>
          <a:p>
            <a:pPr>
              <a:defRPr/>
            </a:pPr>
            <a:endParaRPr lang="en-GB" sz="2800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5349A633-8AC7-4700-91FF-AEDFC85A87B9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371600"/>
            <a:ext cx="4800600" cy="3786188"/>
          </a:xfrm>
        </p:spPr>
        <p:txBody>
          <a:bodyPr/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sr-Cyrl-CS" altLang="en-US" sz="2000" b="1">
                <a:solidFill>
                  <a:srgbClr val="000066"/>
                </a:solidFill>
              </a:rPr>
              <a:t>Подоскопија</a:t>
            </a:r>
            <a:endParaRPr lang="sr-Latn-CS" altLang="en-US" sz="2000" b="1">
              <a:solidFill>
                <a:srgbClr val="000066"/>
              </a:solidFill>
            </a:endParaRPr>
          </a:p>
          <a:p>
            <a:pPr marL="0" indent="0">
              <a:lnSpc>
                <a:spcPct val="90000"/>
              </a:lnSpc>
            </a:pPr>
            <a:endParaRPr lang="en-US" altLang="en-US" sz="2000" b="1">
              <a:solidFill>
                <a:srgbClr val="000066"/>
              </a:solidFill>
            </a:endParaRPr>
          </a:p>
          <a:p>
            <a:pPr marL="0" indent="0">
              <a:lnSpc>
                <a:spcPct val="90000"/>
              </a:lnSpc>
            </a:pPr>
            <a:r>
              <a:rPr lang="sr-Cyrl-CS" altLang="en-US" sz="2000" b="1">
                <a:solidFill>
                  <a:srgbClr val="000066"/>
                </a:solidFill>
              </a:rPr>
              <a:t>Ради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при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пуном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оптерећењу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стопала</a:t>
            </a:r>
            <a:r>
              <a:rPr lang="sl-SI" altLang="en-US" sz="2000" b="1">
                <a:solidFill>
                  <a:srgbClr val="000066"/>
                </a:solidFill>
              </a:rPr>
              <a:t>.</a:t>
            </a:r>
            <a:endParaRPr lang="en-US" altLang="en-US" sz="2000" b="1">
              <a:solidFill>
                <a:srgbClr val="000066"/>
              </a:solidFill>
            </a:endParaRPr>
          </a:p>
          <a:p>
            <a:pPr marL="0" indent="0">
              <a:lnSpc>
                <a:spcPct val="90000"/>
              </a:lnSpc>
            </a:pPr>
            <a:r>
              <a:rPr lang="sr-Cyrl-CS" altLang="en-US" sz="2000" b="1">
                <a:solidFill>
                  <a:srgbClr val="000066"/>
                </a:solidFill>
              </a:rPr>
              <a:t>Ослонац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на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табанској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страни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је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блед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због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истискивања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крви</a:t>
            </a:r>
            <a:r>
              <a:rPr lang="sl-SI" altLang="en-US" sz="2000" b="1">
                <a:solidFill>
                  <a:srgbClr val="000066"/>
                </a:solidFill>
              </a:rPr>
              <a:t>.</a:t>
            </a:r>
            <a:endParaRPr lang="en-US" altLang="en-US" sz="2000" b="1">
              <a:solidFill>
                <a:srgbClr val="000066"/>
              </a:solidFill>
            </a:endParaRPr>
          </a:p>
          <a:p>
            <a:pPr marL="0" indent="0">
              <a:lnSpc>
                <a:spcPct val="90000"/>
              </a:lnSpc>
            </a:pPr>
            <a:r>
              <a:rPr lang="sr-Cyrl-CS" altLang="en-US" sz="2000" b="1">
                <a:solidFill>
                  <a:srgbClr val="000066"/>
                </a:solidFill>
              </a:rPr>
              <a:t>Региструје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који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део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стопала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је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под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оптерећењем</a:t>
            </a:r>
            <a:r>
              <a:rPr lang="sl-SI" altLang="en-US" sz="2000" b="1">
                <a:solidFill>
                  <a:srgbClr val="000066"/>
                </a:solidFill>
              </a:rPr>
              <a:t>.</a:t>
            </a:r>
            <a:endParaRPr lang="en-US" altLang="en-US" sz="2000" b="1">
              <a:solidFill>
                <a:srgbClr val="000066"/>
              </a:solidFill>
            </a:endParaRPr>
          </a:p>
          <a:p>
            <a:pPr marL="0" indent="0">
              <a:lnSpc>
                <a:spcPct val="90000"/>
              </a:lnSpc>
            </a:pPr>
            <a:r>
              <a:rPr lang="sr-Cyrl-CS" altLang="en-US" sz="2000" b="1">
                <a:solidFill>
                  <a:srgbClr val="000066"/>
                </a:solidFill>
              </a:rPr>
              <a:t>Облик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оптерећене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површине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величина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оптерећене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површине</a:t>
            </a:r>
            <a:r>
              <a:rPr lang="sl-SI" altLang="en-US" sz="2000" b="1">
                <a:solidFill>
                  <a:srgbClr val="000066"/>
                </a:solidFill>
              </a:rPr>
              <a:t>.</a:t>
            </a:r>
            <a:endParaRPr lang="en-US" altLang="en-US" sz="2000" b="1">
              <a:solidFill>
                <a:srgbClr val="000066"/>
              </a:solidFill>
            </a:endParaRPr>
          </a:p>
          <a:p>
            <a:pPr marL="0" indent="0">
              <a:lnSpc>
                <a:spcPct val="90000"/>
              </a:lnSpc>
            </a:pPr>
            <a:r>
              <a:rPr lang="sr-Cyrl-CS" altLang="en-US" sz="2000" b="1">
                <a:solidFill>
                  <a:srgbClr val="000066"/>
                </a:solidFill>
              </a:rPr>
              <a:t>При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подоскопији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прегледају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остале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структуре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стопала</a:t>
            </a:r>
            <a:r>
              <a:rPr lang="sl-SI" altLang="en-US" sz="2000" b="1">
                <a:solidFill>
                  <a:srgbClr val="000066"/>
                </a:solidFill>
              </a:rPr>
              <a:t>,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потколеница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колена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свих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страна</a:t>
            </a:r>
            <a:r>
              <a:rPr lang="sl-SI" altLang="en-US" sz="2000" b="1">
                <a:solidFill>
                  <a:srgbClr val="000066"/>
                </a:solidFill>
              </a:rPr>
              <a:t>.</a:t>
            </a:r>
            <a:endParaRPr lang="en-US" altLang="en-US" sz="2000" b="1">
              <a:solidFill>
                <a:srgbClr val="000066"/>
              </a:solidFill>
            </a:endParaRPr>
          </a:p>
          <a:p>
            <a:pPr marL="0" indent="0">
              <a:lnSpc>
                <a:spcPct val="90000"/>
              </a:lnSpc>
              <a:buFont typeface="Wingdings" panose="05000000000000000000" pitchFamily="2" charset="2"/>
              <a:buChar char="q"/>
            </a:pPr>
            <a:endParaRPr lang="en-GB" altLang="en-US" sz="2000" b="1">
              <a:solidFill>
                <a:srgbClr val="000066"/>
              </a:solidFill>
            </a:endParaRPr>
          </a:p>
        </p:txBody>
      </p:sp>
      <p:pic>
        <p:nvPicPr>
          <p:cNvPr id="27652" name="Picture 4" descr="Podoskop">
            <a:extLst>
              <a:ext uri="{FF2B5EF4-FFF2-40B4-BE49-F238E27FC236}">
                <a16:creationId xmlns:a16="http://schemas.microsoft.com/office/drawing/2014/main" id="{08ECFF5F-9231-42CA-83A2-0D6AB847AEAE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95963" y="1484313"/>
            <a:ext cx="3048000" cy="4114800"/>
          </a:xfrm>
          <a:noFill/>
        </p:spPr>
      </p:pic>
    </p:spTree>
  </p:cSld>
  <p:clrMapOvr>
    <a:masterClrMapping/>
  </p:clrMapOvr>
  <p:transition advTm="47750">
    <p:cut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C:\Documents and Settings\srpche\My Documents\Downloads\foot-bone-description.jpg">
            <a:extLst>
              <a:ext uri="{FF2B5EF4-FFF2-40B4-BE49-F238E27FC236}">
                <a16:creationId xmlns:a16="http://schemas.microsoft.com/office/drawing/2014/main" id="{5AA80981-0B9C-421D-9794-19805D699B6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304800"/>
            <a:ext cx="4286250" cy="6172200"/>
          </a:xfrm>
          <a:noFill/>
        </p:spPr>
      </p:pic>
      <p:pic>
        <p:nvPicPr>
          <p:cNvPr id="11267" name="Picture 6" descr="C:\Documents and Settings\srpche\My Documents\Downloads\anatomy-bones-labeled.jpg">
            <a:extLst>
              <a:ext uri="{FF2B5EF4-FFF2-40B4-BE49-F238E27FC236}">
                <a16:creationId xmlns:a16="http://schemas.microsoft.com/office/drawing/2014/main" id="{39B79028-F5DE-44F3-BC51-EC06DF84C6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2438400"/>
            <a:ext cx="174625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74"/>
    </mc:Choice>
    <mc:Fallback xmlns="">
      <p:transition spd="slow" advTm="1174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>
            <a:extLst>
              <a:ext uri="{FF2B5EF4-FFF2-40B4-BE49-F238E27FC236}">
                <a16:creationId xmlns:a16="http://schemas.microsoft.com/office/drawing/2014/main" id="{37AD10D2-6C63-4B18-AF8D-ACB6EFEC8C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531813"/>
          </a:xfrm>
        </p:spPr>
        <p:txBody>
          <a:bodyPr/>
          <a:lstStyle/>
          <a:p>
            <a:pPr>
              <a:defRPr/>
            </a:pPr>
            <a:endParaRPr lang="en-GB" sz="2800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C36763FE-DEBE-4375-9A56-54962C504E35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428750"/>
            <a:ext cx="4572000" cy="5048250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sr-Cyrl-CS" altLang="en-US" sz="2000" b="1">
                <a:solidFill>
                  <a:srgbClr val="000066"/>
                </a:solidFill>
              </a:rPr>
              <a:t>Компијутеризовани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скенер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стопала</a:t>
            </a:r>
            <a:endParaRPr lang="sr-Latn-CS" altLang="en-US" sz="2000" b="1">
              <a:solidFill>
                <a:srgbClr val="000066"/>
              </a:solidFill>
            </a:endParaRPr>
          </a:p>
          <a:p>
            <a:pPr marL="0" indent="0"/>
            <a:endParaRPr lang="en-US" altLang="en-US" sz="2000" b="1">
              <a:solidFill>
                <a:srgbClr val="000066"/>
              </a:solidFill>
            </a:endParaRPr>
          </a:p>
          <a:p>
            <a:pPr marL="0" indent="0"/>
            <a:r>
              <a:rPr lang="sr-Cyrl-CS" altLang="en-US" sz="2000" b="1">
                <a:solidFill>
                  <a:srgbClr val="000066"/>
                </a:solidFill>
              </a:rPr>
              <a:t>Изузетна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дијагностичка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вредност</a:t>
            </a:r>
            <a:endParaRPr lang="sr-Latn-CS" altLang="en-US" sz="2000" b="1">
              <a:solidFill>
                <a:srgbClr val="000066"/>
              </a:solidFill>
            </a:endParaRPr>
          </a:p>
          <a:p>
            <a:pPr marL="0" indent="0"/>
            <a:endParaRPr lang="en-US" altLang="en-US" sz="2000" b="1">
              <a:solidFill>
                <a:srgbClr val="000066"/>
              </a:solidFill>
            </a:endParaRPr>
          </a:p>
          <a:p>
            <a:pPr marL="0" indent="0"/>
            <a:r>
              <a:rPr lang="sr-Cyrl-CS" altLang="en-US" sz="2000" b="1">
                <a:solidFill>
                  <a:srgbClr val="000066"/>
                </a:solidFill>
              </a:rPr>
              <a:t>Могућност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документовања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деформитета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</a:p>
          <a:p>
            <a:pPr marL="0" indent="0"/>
            <a:r>
              <a:rPr lang="sr-Cyrl-CS" altLang="en-US" sz="2000" b="1">
                <a:solidFill>
                  <a:srgbClr val="000066"/>
                </a:solidFill>
              </a:rPr>
              <a:t>Праћење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побољшања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или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погоршања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деформитета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при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контролном</a:t>
            </a:r>
            <a:r>
              <a:rPr lang="sl-SI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прегледу</a:t>
            </a:r>
            <a:r>
              <a:rPr lang="sl-SI" altLang="en-US" sz="2000" b="1">
                <a:solidFill>
                  <a:srgbClr val="000066"/>
                </a:solidFill>
              </a:rPr>
              <a:t>.</a:t>
            </a:r>
            <a:endParaRPr lang="en-US" altLang="en-US" sz="2000" b="1">
              <a:solidFill>
                <a:srgbClr val="000066"/>
              </a:solidFill>
            </a:endParaRPr>
          </a:p>
          <a:p>
            <a:pPr marL="0" indent="0"/>
            <a:r>
              <a:rPr lang="sr-Cyrl-CS" altLang="en-US" sz="2000" b="1">
                <a:solidFill>
                  <a:srgbClr val="000066"/>
                </a:solidFill>
              </a:rPr>
              <a:t>Могућност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прецизног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мерења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деформитета</a:t>
            </a:r>
            <a:r>
              <a:rPr lang="en-US" altLang="en-US" sz="2000" b="1">
                <a:solidFill>
                  <a:srgbClr val="000066"/>
                </a:solidFill>
              </a:rPr>
              <a:t>.</a:t>
            </a:r>
            <a:endParaRPr lang="en-GB" altLang="en-US" sz="2000" b="1">
              <a:solidFill>
                <a:srgbClr val="000066"/>
              </a:solidFill>
            </a:endParaRPr>
          </a:p>
        </p:txBody>
      </p:sp>
      <p:pic>
        <p:nvPicPr>
          <p:cNvPr id="28676" name="Picture 4" descr="skening">
            <a:extLst>
              <a:ext uri="{FF2B5EF4-FFF2-40B4-BE49-F238E27FC236}">
                <a16:creationId xmlns:a16="http://schemas.microsoft.com/office/drawing/2014/main" id="{75C1D96F-2851-495F-B50B-CA52AD906403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03800" y="1052513"/>
            <a:ext cx="2520950" cy="2532062"/>
          </a:xfrm>
          <a:noFill/>
        </p:spPr>
      </p:pic>
      <p:pic>
        <p:nvPicPr>
          <p:cNvPr id="28677" name="Picture 5" descr="Picture 011">
            <a:extLst>
              <a:ext uri="{FF2B5EF4-FFF2-40B4-BE49-F238E27FC236}">
                <a16:creationId xmlns:a16="http://schemas.microsoft.com/office/drawing/2014/main" id="{99292E3B-AE2B-467E-9D99-A0771325F1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9700" y="3068638"/>
            <a:ext cx="2654300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22393">
    <p:cut thruBlk="1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>
            <a:extLst>
              <a:ext uri="{FF2B5EF4-FFF2-40B4-BE49-F238E27FC236}">
                <a16:creationId xmlns:a16="http://schemas.microsoft.com/office/drawing/2014/main" id="{60AB0EF4-609C-4D90-AB67-04CE910A275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11188" y="188913"/>
            <a:ext cx="7772400" cy="603250"/>
          </a:xfrm>
        </p:spPr>
        <p:txBody>
          <a:bodyPr/>
          <a:lstStyle/>
          <a:p>
            <a:pPr>
              <a:defRPr/>
            </a:pPr>
            <a:endParaRPr lang="en-GB" sz="3200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360661A2-51E4-47F8-AF6F-86A3FE5CC20A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0"/>
            <a:ext cx="4953000" cy="5481638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sr-Cyrl-CS" altLang="en-US" b="1">
                <a:solidFill>
                  <a:srgbClr val="000066"/>
                </a:solidFill>
              </a:rPr>
              <a:t>Мерење</a:t>
            </a:r>
            <a:r>
              <a:rPr lang="en-US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валгуса</a:t>
            </a:r>
            <a:r>
              <a:rPr lang="en-US" altLang="en-US" b="1">
                <a:solidFill>
                  <a:srgbClr val="000066"/>
                </a:solidFill>
              </a:rPr>
              <a:t>  </a:t>
            </a:r>
            <a:r>
              <a:rPr lang="sr-Cyrl-CS" altLang="en-US" b="1">
                <a:solidFill>
                  <a:srgbClr val="000066"/>
                </a:solidFill>
              </a:rPr>
              <a:t>пете</a:t>
            </a:r>
            <a:r>
              <a:rPr lang="en-US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ласером</a:t>
            </a:r>
            <a:endParaRPr lang="sr-Latn-CS" altLang="en-US" b="1">
              <a:solidFill>
                <a:srgbClr val="000066"/>
              </a:solidFill>
            </a:endParaRPr>
          </a:p>
          <a:p>
            <a:pPr marL="0" indent="0">
              <a:buFontTx/>
              <a:buNone/>
            </a:pPr>
            <a:endParaRPr lang="en-US" altLang="en-US" b="1">
              <a:solidFill>
                <a:srgbClr val="000066"/>
              </a:solidFill>
            </a:endParaRPr>
          </a:p>
          <a:p>
            <a:pPr marL="0" indent="0"/>
            <a:r>
              <a:rPr lang="sr-Cyrl-CS" altLang="en-US" b="1">
                <a:solidFill>
                  <a:srgbClr val="000066"/>
                </a:solidFill>
              </a:rPr>
              <a:t>Ласерски</a:t>
            </a:r>
            <a:r>
              <a:rPr lang="en-US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сноп</a:t>
            </a:r>
            <a:r>
              <a:rPr lang="en-US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је</a:t>
            </a:r>
            <a:r>
              <a:rPr lang="en-US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нешкодљив</a:t>
            </a:r>
            <a:r>
              <a:rPr lang="sl-SI" altLang="en-US" b="1">
                <a:solidFill>
                  <a:srgbClr val="000066"/>
                </a:solidFill>
              </a:rPr>
              <a:t>.</a:t>
            </a:r>
            <a:endParaRPr lang="en-US" altLang="en-US" b="1">
              <a:solidFill>
                <a:srgbClr val="000066"/>
              </a:solidFill>
            </a:endParaRPr>
          </a:p>
          <a:p>
            <a:pPr marL="0" indent="0"/>
            <a:r>
              <a:rPr lang="sr-Cyrl-CS" altLang="en-US" b="1">
                <a:solidFill>
                  <a:srgbClr val="000066"/>
                </a:solidFill>
              </a:rPr>
              <a:t>Ласерским</a:t>
            </a:r>
            <a:r>
              <a:rPr lang="en-US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снопом</a:t>
            </a:r>
            <a:r>
              <a:rPr lang="en-US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се</a:t>
            </a:r>
            <a:r>
              <a:rPr lang="en-US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одреде</a:t>
            </a:r>
            <a:r>
              <a:rPr lang="en-US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врхови</a:t>
            </a:r>
            <a:r>
              <a:rPr lang="en-US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малеолуса</a:t>
            </a:r>
            <a:r>
              <a:rPr lang="en-US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и</a:t>
            </a:r>
            <a:r>
              <a:rPr lang="en-US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врх</a:t>
            </a:r>
            <a:r>
              <a:rPr lang="en-US" altLang="en-US" b="1">
                <a:solidFill>
                  <a:srgbClr val="000066"/>
                </a:solidFill>
              </a:rPr>
              <a:t>  </a:t>
            </a:r>
            <a:r>
              <a:rPr lang="sr-Cyrl-CS" altLang="en-US" b="1">
                <a:solidFill>
                  <a:srgbClr val="000066"/>
                </a:solidFill>
              </a:rPr>
              <a:t>ангулације</a:t>
            </a:r>
            <a:r>
              <a:rPr lang="en-US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Ахилове</a:t>
            </a:r>
            <a:r>
              <a:rPr lang="en-US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тетиве</a:t>
            </a:r>
            <a:r>
              <a:rPr lang="en-US" altLang="en-US" b="1">
                <a:solidFill>
                  <a:srgbClr val="000066"/>
                </a:solidFill>
              </a:rPr>
              <a:t>.</a:t>
            </a:r>
          </a:p>
          <a:p>
            <a:pPr marL="0" indent="0"/>
            <a:r>
              <a:rPr lang="sr-Cyrl-CS" altLang="en-US" b="1">
                <a:solidFill>
                  <a:srgbClr val="000066"/>
                </a:solidFill>
              </a:rPr>
              <a:t>Ласерски</a:t>
            </a:r>
            <a:r>
              <a:rPr lang="en-US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се</a:t>
            </a:r>
            <a:r>
              <a:rPr lang="en-US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одреди</a:t>
            </a:r>
            <a:r>
              <a:rPr lang="en-US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осовина</a:t>
            </a:r>
            <a:r>
              <a:rPr lang="en-US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потколенице</a:t>
            </a:r>
            <a:r>
              <a:rPr lang="en-US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и</a:t>
            </a:r>
            <a:r>
              <a:rPr lang="en-US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оса</a:t>
            </a:r>
            <a:r>
              <a:rPr lang="en-US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пете</a:t>
            </a:r>
            <a:r>
              <a:rPr lang="sl-SI" altLang="en-US" b="1">
                <a:solidFill>
                  <a:srgbClr val="000066"/>
                </a:solidFill>
              </a:rPr>
              <a:t>.</a:t>
            </a:r>
            <a:endParaRPr lang="en-US" altLang="en-US" b="1">
              <a:solidFill>
                <a:srgbClr val="000066"/>
              </a:solidFill>
            </a:endParaRPr>
          </a:p>
          <a:p>
            <a:pPr marL="0" indent="0"/>
            <a:r>
              <a:rPr lang="sr-Cyrl-CS" altLang="en-US" b="1">
                <a:solidFill>
                  <a:srgbClr val="000066"/>
                </a:solidFill>
              </a:rPr>
              <a:t>Угао</a:t>
            </a:r>
            <a:r>
              <a:rPr lang="en-US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валгуса</a:t>
            </a:r>
            <a:r>
              <a:rPr lang="en-US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до</a:t>
            </a:r>
            <a:r>
              <a:rPr lang="en-US" altLang="en-US" b="1">
                <a:solidFill>
                  <a:srgbClr val="000066"/>
                </a:solidFill>
              </a:rPr>
              <a:t> 5</a:t>
            </a:r>
            <a:r>
              <a:rPr lang="sl-SI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степени</a:t>
            </a:r>
            <a:r>
              <a:rPr lang="en-US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је</a:t>
            </a:r>
            <a:r>
              <a:rPr lang="en-US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физиолошки</a:t>
            </a:r>
            <a:r>
              <a:rPr lang="sl-SI" altLang="en-US" b="1">
                <a:solidFill>
                  <a:srgbClr val="000066"/>
                </a:solidFill>
              </a:rPr>
              <a:t>.</a:t>
            </a:r>
            <a:endParaRPr lang="en-US" altLang="en-US" b="1">
              <a:solidFill>
                <a:srgbClr val="000066"/>
              </a:solidFill>
            </a:endParaRPr>
          </a:p>
          <a:p>
            <a:pPr marL="0" indent="0"/>
            <a:r>
              <a:rPr lang="sr-Cyrl-CS" altLang="en-US" b="1">
                <a:solidFill>
                  <a:srgbClr val="000066"/>
                </a:solidFill>
              </a:rPr>
              <a:t>Могућност</a:t>
            </a:r>
            <a:r>
              <a:rPr lang="en-US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контроле</a:t>
            </a:r>
            <a:r>
              <a:rPr lang="en-US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корекције</a:t>
            </a:r>
            <a:r>
              <a:rPr lang="en-US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валгуса</a:t>
            </a:r>
            <a:r>
              <a:rPr lang="en-US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пете</a:t>
            </a:r>
            <a:r>
              <a:rPr lang="sl-SI" altLang="en-US" b="1">
                <a:solidFill>
                  <a:srgbClr val="000066"/>
                </a:solidFill>
              </a:rPr>
              <a:t>.</a:t>
            </a:r>
            <a:endParaRPr lang="en-US" altLang="en-US" b="1">
              <a:solidFill>
                <a:srgbClr val="000066"/>
              </a:solidFill>
            </a:endParaRPr>
          </a:p>
          <a:p>
            <a:pPr marL="0" indent="0"/>
            <a:endParaRPr lang="en-GB" altLang="en-US" sz="1800" b="1">
              <a:solidFill>
                <a:srgbClr val="000066"/>
              </a:solidFill>
            </a:endParaRPr>
          </a:p>
        </p:txBody>
      </p:sp>
      <p:pic>
        <p:nvPicPr>
          <p:cNvPr id="29700" name="Picture 4" descr="Laser">
            <a:extLst>
              <a:ext uri="{FF2B5EF4-FFF2-40B4-BE49-F238E27FC236}">
                <a16:creationId xmlns:a16="http://schemas.microsoft.com/office/drawing/2014/main" id="{E7C189F4-3C35-483D-AF80-56C860F11279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80063" y="1196975"/>
            <a:ext cx="3200400" cy="2535238"/>
          </a:xfrm>
          <a:noFill/>
        </p:spPr>
      </p:pic>
      <p:pic>
        <p:nvPicPr>
          <p:cNvPr id="29701" name="Picture 5" descr="LaserII">
            <a:extLst>
              <a:ext uri="{FF2B5EF4-FFF2-40B4-BE49-F238E27FC236}">
                <a16:creationId xmlns:a16="http://schemas.microsoft.com/office/drawing/2014/main" id="{C85EDFEE-553B-4C32-8C4B-DA7A2919DC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3789363"/>
            <a:ext cx="3200400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45706">
    <p:cut thruBlk="1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4">
            <a:extLst>
              <a:ext uri="{FF2B5EF4-FFF2-40B4-BE49-F238E27FC236}">
                <a16:creationId xmlns:a16="http://schemas.microsoft.com/office/drawing/2014/main" id="{30AA4A64-F69F-4C43-BF66-CF7C97E466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457200"/>
            <a:ext cx="7620000" cy="5663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sr-Cyrl-CS" altLang="en-US" sz="3200" b="1" dirty="0"/>
              <a:t>А</a:t>
            </a:r>
            <a:r>
              <a:rPr lang="en-US" altLang="en-US" sz="3200" b="1" dirty="0"/>
              <a:t>.</a:t>
            </a:r>
            <a:r>
              <a:rPr lang="sr-Cyrl-CS" altLang="en-US" sz="3200" b="1" dirty="0" err="1"/>
              <a:t>Конгениталне</a:t>
            </a:r>
            <a:r>
              <a:rPr lang="en-US" altLang="en-US" sz="3200" b="1" dirty="0"/>
              <a:t> </a:t>
            </a:r>
            <a:r>
              <a:rPr lang="sr-Cyrl-CS" altLang="en-US" sz="3200" b="1" dirty="0"/>
              <a:t>аномалије</a:t>
            </a:r>
            <a:r>
              <a:rPr lang="en-US" altLang="en-US" sz="3200" b="1" dirty="0"/>
              <a:t>  </a:t>
            </a:r>
            <a:r>
              <a:rPr lang="sr-Cyrl-CS" altLang="en-US" sz="3200" b="1" dirty="0"/>
              <a:t>стопала</a:t>
            </a:r>
            <a:br>
              <a:rPr lang="en-US" altLang="en-US" sz="3200" dirty="0"/>
            </a:br>
            <a:br>
              <a:rPr lang="sl-SI" altLang="en-US" dirty="0"/>
            </a:br>
            <a:r>
              <a:rPr lang="en-US" altLang="en-US" dirty="0"/>
              <a:t>-</a:t>
            </a:r>
            <a:r>
              <a:rPr lang="sl-SI" altLang="en-US" dirty="0"/>
              <a:t> </a:t>
            </a:r>
            <a:r>
              <a:rPr lang="sr-Latn-RS" altLang="en-US" sz="2400" b="1" dirty="0"/>
              <a:t>Pes</a:t>
            </a:r>
            <a:r>
              <a:rPr lang="en-US" altLang="en-US" sz="2400" b="1" dirty="0"/>
              <a:t> </a:t>
            </a:r>
            <a:r>
              <a:rPr lang="sr-Cyrl-CS" altLang="en-US" sz="2400" b="1" dirty="0"/>
              <a:t>е</a:t>
            </a:r>
            <a:r>
              <a:rPr lang="en-US" altLang="en-US" sz="2400" b="1" dirty="0"/>
              <a:t>q</a:t>
            </a:r>
            <a:r>
              <a:rPr lang="sr-Latn-RS" altLang="en-US" sz="2400" b="1" dirty="0"/>
              <a:t>uinovarus</a:t>
            </a:r>
            <a:r>
              <a:rPr lang="sl-SI" altLang="en-US" sz="2400" b="1" dirty="0"/>
              <a:t> </a:t>
            </a:r>
            <a:r>
              <a:rPr lang="en-US" altLang="en-US" b="1" dirty="0"/>
              <a:t>-</a:t>
            </a:r>
            <a:r>
              <a:rPr lang="sl-SI" altLang="en-US" b="1" dirty="0"/>
              <a:t> </a:t>
            </a:r>
            <a:r>
              <a:rPr lang="sr-Cyrl-CS" altLang="en-US" dirty="0"/>
              <a:t>е</a:t>
            </a:r>
            <a:r>
              <a:rPr lang="en-US" altLang="en-US" dirty="0"/>
              <a:t>q</a:t>
            </a:r>
            <a:r>
              <a:rPr lang="sr-Cyrl-CS" altLang="en-US" dirty="0" err="1"/>
              <a:t>уинус</a:t>
            </a:r>
            <a:r>
              <a:rPr lang="en-US" altLang="en-US" dirty="0"/>
              <a:t>, </a:t>
            </a:r>
            <a:r>
              <a:rPr lang="sr-Cyrl-CS" altLang="en-US" dirty="0" err="1"/>
              <a:t>варус</a:t>
            </a:r>
            <a:r>
              <a:rPr lang="en-US" altLang="en-US" dirty="0"/>
              <a:t> </a:t>
            </a:r>
            <a:r>
              <a:rPr lang="sr-Cyrl-CS" altLang="en-US" dirty="0"/>
              <a:t>и</a:t>
            </a:r>
            <a:r>
              <a:rPr lang="en-US" altLang="en-US" dirty="0"/>
              <a:t> </a:t>
            </a:r>
            <a:r>
              <a:rPr lang="sr-Cyrl-CS" altLang="en-US" dirty="0" err="1"/>
              <a:t>супинација</a:t>
            </a:r>
            <a:br>
              <a:rPr lang="en-US" altLang="en-US" dirty="0"/>
            </a:br>
            <a:r>
              <a:rPr lang="sl-SI" altLang="en-US" dirty="0"/>
              <a:t>  </a:t>
            </a:r>
            <a:r>
              <a:rPr lang="sr-Cyrl-CS" altLang="en-US" dirty="0"/>
              <a:t>Терапија</a:t>
            </a:r>
            <a:r>
              <a:rPr lang="en-US" altLang="en-US" dirty="0"/>
              <a:t> </a:t>
            </a:r>
            <a:r>
              <a:rPr lang="sr-Cyrl-CS" altLang="en-US" dirty="0">
                <a:solidFill>
                  <a:srgbClr val="FF0000"/>
                </a:solidFill>
              </a:rPr>
              <a:t>бели</a:t>
            </a:r>
            <a:r>
              <a:rPr lang="en-US" altLang="en-US" dirty="0">
                <a:solidFill>
                  <a:srgbClr val="FF0000"/>
                </a:solidFill>
              </a:rPr>
              <a:t>,</a:t>
            </a:r>
            <a:r>
              <a:rPr lang="sr-Cyrl-CS" altLang="en-US" dirty="0">
                <a:solidFill>
                  <a:srgbClr val="FF0000"/>
                </a:solidFill>
              </a:rPr>
              <a:t>сиви</a:t>
            </a:r>
            <a:r>
              <a:rPr lang="en-US" altLang="en-US" dirty="0">
                <a:solidFill>
                  <a:srgbClr val="FF0000"/>
                </a:solidFill>
              </a:rPr>
              <a:t> </a:t>
            </a:r>
            <a:r>
              <a:rPr lang="sr-Cyrl-CS" altLang="en-US" dirty="0">
                <a:solidFill>
                  <a:srgbClr val="FF0000"/>
                </a:solidFill>
              </a:rPr>
              <a:t>и</a:t>
            </a:r>
            <a:r>
              <a:rPr lang="en-US" altLang="en-US" dirty="0">
                <a:solidFill>
                  <a:srgbClr val="FF0000"/>
                </a:solidFill>
              </a:rPr>
              <a:t> </a:t>
            </a:r>
            <a:r>
              <a:rPr lang="sr-Cyrl-CS" altLang="en-US" dirty="0">
                <a:solidFill>
                  <a:srgbClr val="FF0000"/>
                </a:solidFill>
              </a:rPr>
              <a:t>црни</a:t>
            </a:r>
            <a:r>
              <a:rPr lang="en-US" altLang="en-US" dirty="0">
                <a:solidFill>
                  <a:srgbClr val="FF0000"/>
                </a:solidFill>
              </a:rPr>
              <a:t> </a:t>
            </a:r>
            <a:r>
              <a:rPr lang="sr-Cyrl-CS" altLang="en-US" dirty="0">
                <a:solidFill>
                  <a:srgbClr val="FF0000"/>
                </a:solidFill>
              </a:rPr>
              <a:t>период</a:t>
            </a:r>
            <a:endParaRPr lang="en-US" altLang="en-US" dirty="0">
              <a:solidFill>
                <a:srgbClr val="FF0000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en-US" dirty="0"/>
              <a:t>                </a:t>
            </a:r>
            <a:r>
              <a:rPr lang="sr-Cyrl-CS" altLang="en-US" dirty="0"/>
              <a:t>а</a:t>
            </a:r>
            <a:r>
              <a:rPr lang="en-US" altLang="en-US" dirty="0"/>
              <a:t>)</a:t>
            </a:r>
            <a:r>
              <a:rPr lang="sl-SI" altLang="en-US" dirty="0"/>
              <a:t> </a:t>
            </a:r>
            <a:r>
              <a:rPr lang="sr-Cyrl-CS" altLang="en-US" dirty="0"/>
              <a:t>физикална</a:t>
            </a:r>
            <a:r>
              <a:rPr lang="en-US" altLang="en-US" dirty="0"/>
              <a:t>, </a:t>
            </a:r>
            <a:r>
              <a:rPr lang="sr-Cyrl-CS" altLang="en-US" dirty="0"/>
              <a:t>корективне</a:t>
            </a:r>
            <a:r>
              <a:rPr lang="en-US" altLang="en-US" dirty="0"/>
              <a:t> </a:t>
            </a:r>
            <a:r>
              <a:rPr lang="sr-Cyrl-CS" altLang="en-US" dirty="0"/>
              <a:t>удлаге</a:t>
            </a:r>
            <a:r>
              <a:rPr lang="en-US" altLang="en-US" dirty="0"/>
              <a:t> </a:t>
            </a:r>
            <a:r>
              <a:rPr lang="sr-Cyrl-CS" altLang="en-US" dirty="0"/>
              <a:t>до</a:t>
            </a:r>
            <a:r>
              <a:rPr lang="en-US" altLang="en-US" dirty="0"/>
              <a:t> 3 </a:t>
            </a:r>
            <a:r>
              <a:rPr lang="sr-Cyrl-CS" altLang="en-US" dirty="0"/>
              <a:t>месеца</a:t>
            </a:r>
            <a:br>
              <a:rPr lang="sl-SI" altLang="en-US" dirty="0"/>
            </a:br>
            <a:r>
              <a:rPr lang="sl-SI" altLang="en-US" dirty="0"/>
              <a:t>                </a:t>
            </a:r>
            <a:r>
              <a:rPr lang="sr-Cyrl-CS" altLang="en-US" dirty="0"/>
              <a:t>б</a:t>
            </a:r>
            <a:r>
              <a:rPr lang="en-US" altLang="en-US" dirty="0"/>
              <a:t>) </a:t>
            </a:r>
            <a:r>
              <a:rPr lang="sr-Cyrl-CS" altLang="en-US" dirty="0"/>
              <a:t>оперативна</a:t>
            </a:r>
            <a:r>
              <a:rPr lang="en-US" altLang="en-US" dirty="0"/>
              <a:t>-</a:t>
            </a:r>
            <a:r>
              <a:rPr lang="sr-Cyrl-CS" altLang="en-US" dirty="0"/>
              <a:t>после</a:t>
            </a:r>
            <a:r>
              <a:rPr lang="en-US" altLang="en-US" dirty="0"/>
              <a:t> 3 </a:t>
            </a:r>
            <a:r>
              <a:rPr lang="sr-Cyrl-CS" altLang="en-US" dirty="0"/>
              <a:t>месеца</a:t>
            </a:r>
            <a:br>
              <a:rPr lang="en-US" altLang="en-US" dirty="0"/>
            </a:br>
            <a:endParaRPr lang="en-US" altLang="en-US" dirty="0"/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en-US" altLang="en-US" b="1" dirty="0"/>
              <a:t> </a:t>
            </a:r>
            <a:r>
              <a:rPr lang="sr-Latn-RS" altLang="en-US" sz="2800" b="1" dirty="0"/>
              <a:t>Pes</a:t>
            </a:r>
            <a:r>
              <a:rPr lang="en-US" altLang="en-US" sz="2800" b="1" dirty="0"/>
              <a:t> </a:t>
            </a:r>
            <a:r>
              <a:rPr lang="sr-Latn-RS" altLang="en-US" sz="2800" b="1" dirty="0"/>
              <a:t>talovalgus</a:t>
            </a:r>
            <a:r>
              <a:rPr lang="sl-SI" altLang="en-US" sz="2800" b="1" dirty="0"/>
              <a:t> </a:t>
            </a:r>
            <a:r>
              <a:rPr lang="en-US" altLang="en-US" b="1" dirty="0"/>
              <a:t>-</a:t>
            </a:r>
            <a:r>
              <a:rPr lang="sl-SI" altLang="en-US" b="1" dirty="0"/>
              <a:t> </a:t>
            </a:r>
            <a:r>
              <a:rPr lang="sr-Cyrl-CS" altLang="en-US" dirty="0"/>
              <a:t>физикална</a:t>
            </a:r>
            <a:r>
              <a:rPr lang="en-US" altLang="en-US" dirty="0"/>
              <a:t> </a:t>
            </a:r>
            <a:r>
              <a:rPr lang="sr-Cyrl-CS" altLang="en-US" dirty="0"/>
              <a:t>терапија</a:t>
            </a:r>
            <a:br>
              <a:rPr lang="en-US" altLang="en-US" dirty="0"/>
            </a:br>
            <a:endParaRPr lang="en-US" altLang="en-US" dirty="0"/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en-US" altLang="en-US" b="1" dirty="0"/>
              <a:t> </a:t>
            </a:r>
            <a:r>
              <a:rPr lang="sr-Latn-RS" altLang="en-US" sz="2800" b="1" dirty="0"/>
              <a:t>Pes</a:t>
            </a:r>
            <a:r>
              <a:rPr lang="en-US" altLang="en-US" sz="2800" b="1" dirty="0"/>
              <a:t> </a:t>
            </a:r>
            <a:r>
              <a:rPr lang="sr-Latn-RS" altLang="en-US" sz="2800" b="1" dirty="0"/>
              <a:t>talus verticalis</a:t>
            </a:r>
            <a:r>
              <a:rPr lang="sl-SI" altLang="en-US" sz="2800" b="1" dirty="0"/>
              <a:t> </a:t>
            </a:r>
            <a:r>
              <a:rPr lang="en-US" altLang="en-US" b="1" dirty="0"/>
              <a:t>-</a:t>
            </a:r>
            <a:r>
              <a:rPr lang="sl-SI" altLang="en-US" b="1" dirty="0"/>
              <a:t> </a:t>
            </a:r>
            <a:r>
              <a:rPr lang="sr-Cyrl-CS" altLang="en-US" dirty="0"/>
              <a:t>повећан</a:t>
            </a:r>
            <a:r>
              <a:rPr lang="en-US" altLang="en-US" dirty="0"/>
              <a:t> </a:t>
            </a:r>
            <a:r>
              <a:rPr lang="sr-Cyrl-CS" altLang="en-US" dirty="0"/>
              <a:t>угао</a:t>
            </a:r>
            <a:r>
              <a:rPr lang="en-US" altLang="en-US" dirty="0"/>
              <a:t> </a:t>
            </a:r>
            <a:r>
              <a:rPr lang="sr-Cyrl-CS" altLang="en-US" dirty="0"/>
              <a:t>између</a:t>
            </a:r>
            <a:r>
              <a:rPr lang="en-US" altLang="en-US" dirty="0"/>
              <a:t> </a:t>
            </a:r>
            <a:r>
              <a:rPr lang="sr-Cyrl-CS" altLang="en-US" dirty="0" err="1"/>
              <a:t>талуса</a:t>
            </a:r>
            <a:r>
              <a:rPr lang="en-US" altLang="en-US" dirty="0"/>
              <a:t> </a:t>
            </a:r>
            <a:r>
              <a:rPr lang="sr-Cyrl-CS" altLang="en-US" dirty="0"/>
              <a:t>и</a:t>
            </a:r>
            <a:r>
              <a:rPr lang="en-US" altLang="en-US" dirty="0"/>
              <a:t> </a:t>
            </a:r>
            <a:r>
              <a:rPr lang="sr-Cyrl-CS" altLang="en-US" dirty="0" err="1"/>
              <a:t>калканеуса</a:t>
            </a:r>
            <a:r>
              <a:rPr lang="en-US" altLang="en-US" dirty="0"/>
              <a:t>. </a:t>
            </a:r>
            <a:r>
              <a:rPr lang="sr-Cyrl-CS" altLang="en-US" dirty="0"/>
              <a:t>Терапија</a:t>
            </a:r>
            <a:r>
              <a:rPr lang="en-US" altLang="en-US" dirty="0"/>
              <a:t> </a:t>
            </a:r>
            <a:r>
              <a:rPr lang="sr-Cyrl-CS" altLang="en-US" dirty="0"/>
              <a:t>физикална</a:t>
            </a:r>
            <a:r>
              <a:rPr lang="en-US" altLang="en-US" dirty="0"/>
              <a:t> </a:t>
            </a:r>
            <a:r>
              <a:rPr lang="sr-Cyrl-CS" altLang="en-US" dirty="0"/>
              <a:t>и</a:t>
            </a:r>
            <a:r>
              <a:rPr lang="en-US" altLang="en-US" dirty="0"/>
              <a:t> </a:t>
            </a:r>
            <a:r>
              <a:rPr lang="sr-Cyrl-CS" altLang="en-US" dirty="0"/>
              <a:t>оперативна</a:t>
            </a:r>
            <a:r>
              <a:rPr lang="en-US" altLang="en-US" dirty="0"/>
              <a:t>  </a:t>
            </a:r>
          </a:p>
          <a:p>
            <a:pPr eaLnBrk="1" hangingPunct="1">
              <a:spcBef>
                <a:spcPct val="50000"/>
              </a:spcBef>
            </a:pPr>
            <a:endParaRPr lang="en-US" altLang="en-US" dirty="0"/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en-US" altLang="en-US" b="1" dirty="0"/>
              <a:t> </a:t>
            </a:r>
            <a:r>
              <a:rPr lang="sr-Cyrl-CS" altLang="en-US" sz="2400" b="1" dirty="0"/>
              <a:t>М</a:t>
            </a:r>
            <a:r>
              <a:rPr lang="sr-Latn-RS" altLang="en-US" sz="2400" b="1" dirty="0"/>
              <a:t>pes metatarsus varus</a:t>
            </a:r>
            <a:r>
              <a:rPr lang="en-US" altLang="en-US" sz="2400" b="1" dirty="0"/>
              <a:t> (</a:t>
            </a:r>
            <a:r>
              <a:rPr lang="sr-Cyrl-CS" altLang="en-US" sz="2400" b="1" dirty="0"/>
              <a:t>а</a:t>
            </a:r>
            <a:r>
              <a:rPr lang="sr-Latn-RS" altLang="en-US" sz="2400" b="1" dirty="0"/>
              <a:t>dductus</a:t>
            </a:r>
            <a:r>
              <a:rPr lang="en-US" altLang="en-US" sz="2400" b="1" dirty="0"/>
              <a:t>)-</a:t>
            </a:r>
            <a:r>
              <a:rPr lang="sr-Cyrl-CS" altLang="en-US" dirty="0"/>
              <a:t>Терапија</a:t>
            </a:r>
            <a:r>
              <a:rPr lang="en-US" altLang="en-US" dirty="0"/>
              <a:t> </a:t>
            </a:r>
            <a:r>
              <a:rPr lang="sr-Cyrl-CS" altLang="en-US" dirty="0"/>
              <a:t>физикална</a:t>
            </a:r>
            <a:r>
              <a:rPr lang="en-US" altLang="en-US" dirty="0"/>
              <a:t>, </a:t>
            </a:r>
            <a:r>
              <a:rPr lang="sr-Cyrl-CS" altLang="en-US" dirty="0"/>
              <a:t>корективне</a:t>
            </a:r>
            <a:r>
              <a:rPr lang="en-US" altLang="en-US" dirty="0"/>
              <a:t> </a:t>
            </a:r>
            <a:r>
              <a:rPr lang="sr-Cyrl-CS" altLang="en-US" dirty="0"/>
              <a:t>удлаге</a:t>
            </a:r>
            <a:endParaRPr lang="en-US" altLang="en-US" dirty="0"/>
          </a:p>
        </p:txBody>
      </p:sp>
      <p:pic>
        <p:nvPicPr>
          <p:cNvPr id="30723" name="Picture 5" descr="abstract469">
            <a:extLst>
              <a:ext uri="{FF2B5EF4-FFF2-40B4-BE49-F238E27FC236}">
                <a16:creationId xmlns:a16="http://schemas.microsoft.com/office/drawing/2014/main" id="{19ECB3F4-CE82-4512-B305-719DA65E1A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200" y="0"/>
            <a:ext cx="304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101782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021">
            <a:extLst>
              <a:ext uri="{FF2B5EF4-FFF2-40B4-BE49-F238E27FC236}">
                <a16:creationId xmlns:a16="http://schemas.microsoft.com/office/drawing/2014/main" id="{E8AD23D3-440C-4BB4-8994-6EFEC4FC21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04800"/>
            <a:ext cx="8335963" cy="625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Text Box 5">
            <a:extLst>
              <a:ext uri="{FF2B5EF4-FFF2-40B4-BE49-F238E27FC236}">
                <a16:creationId xmlns:a16="http://schemas.microsoft.com/office/drawing/2014/main" id="{EC96F568-02D2-498D-BF4F-CAAFBC1EF0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5400" y="6019800"/>
            <a:ext cx="3505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/>
              <a:t>PES EQUINOVARUS</a:t>
            </a:r>
          </a:p>
        </p:txBody>
      </p:sp>
    </p:spTree>
  </p:cSld>
  <p:clrMapOvr>
    <a:masterClrMapping/>
  </p:clrMapOvr>
  <p:transition advTm="17912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8">
            <a:extLst>
              <a:ext uri="{FF2B5EF4-FFF2-40B4-BE49-F238E27FC236}">
                <a16:creationId xmlns:a16="http://schemas.microsoft.com/office/drawing/2014/main" id="{26FDF8B7-0B86-4632-ACFB-0FDA286BF45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altLang="en-US" sz="2800"/>
              <a:t>PONSETI METOD </a:t>
            </a:r>
            <a:br>
              <a:rPr lang="sr-Latn-CS" altLang="en-US" sz="2800"/>
            </a:br>
            <a:r>
              <a:rPr lang="sr-Latn-CS" altLang="en-US" sz="2800"/>
              <a:t> </a:t>
            </a:r>
            <a:r>
              <a:rPr lang="sr-Latn-CS" altLang="en-US" sz="2800">
                <a:solidFill>
                  <a:srgbClr val="B2B2B2"/>
                </a:solidFill>
              </a:rPr>
              <a:t>gips longete</a:t>
            </a:r>
            <a:endParaRPr lang="en-US" altLang="en-US" sz="2800">
              <a:solidFill>
                <a:srgbClr val="B2B2B2"/>
              </a:solidFill>
            </a:endParaRPr>
          </a:p>
        </p:txBody>
      </p:sp>
      <p:sp>
        <p:nvSpPr>
          <p:cNvPr id="32771" name="Rectangle 9">
            <a:extLst>
              <a:ext uri="{FF2B5EF4-FFF2-40B4-BE49-F238E27FC236}">
                <a16:creationId xmlns:a16="http://schemas.microsoft.com/office/drawing/2014/main" id="{6B503371-275B-44A1-8247-1A902E9A6C60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900113" y="2327275"/>
            <a:ext cx="3810000" cy="4530725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sr-Latn-CS" altLang="en-US" sz="4000"/>
          </a:p>
          <a:p>
            <a:pPr>
              <a:lnSpc>
                <a:spcPct val="80000"/>
              </a:lnSpc>
            </a:pPr>
            <a:endParaRPr lang="sr-Latn-CS" altLang="en-US" sz="4000"/>
          </a:p>
          <a:p>
            <a:pPr>
              <a:lnSpc>
                <a:spcPct val="80000"/>
              </a:lnSpc>
            </a:pPr>
            <a:endParaRPr lang="sr-Latn-CS" altLang="en-US"/>
          </a:p>
          <a:p>
            <a:pPr>
              <a:lnSpc>
                <a:spcPct val="80000"/>
              </a:lnSpc>
            </a:pPr>
            <a:endParaRPr lang="sr-Latn-CS" altLang="en-US"/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endParaRPr lang="sr-Latn-CS" altLang="en-US"/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endParaRPr lang="sr-Latn-CS" altLang="en-US" sz="2000"/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endParaRPr lang="sr-Latn-CS" altLang="en-US" sz="2000"/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endParaRPr lang="sr-Latn-CS" altLang="en-US" sz="2000"/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endParaRPr lang="sr-Latn-CS" altLang="en-US" sz="2000"/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endParaRPr lang="sr-Latn-CS" altLang="en-US" sz="2000"/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endParaRPr lang="sr-Latn-CS" altLang="en-US" sz="2000"/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endParaRPr lang="sr-Latn-CS" altLang="en-US" sz="2000"/>
          </a:p>
        </p:txBody>
      </p:sp>
      <p:pic>
        <p:nvPicPr>
          <p:cNvPr id="72714" name="Picture 10">
            <a:extLst>
              <a:ext uri="{FF2B5EF4-FFF2-40B4-BE49-F238E27FC236}">
                <a16:creationId xmlns:a16="http://schemas.microsoft.com/office/drawing/2014/main" id="{B381A36C-9B0B-4AF9-A54A-284632FBD0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133600"/>
            <a:ext cx="2425700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15" name="Picture 11">
            <a:extLst>
              <a:ext uri="{FF2B5EF4-FFF2-40B4-BE49-F238E27FC236}">
                <a16:creationId xmlns:a16="http://schemas.microsoft.com/office/drawing/2014/main" id="{9D9E7283-23E1-4C08-B5E4-28464B97CA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2133600"/>
            <a:ext cx="24288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16" name="Picture 12">
            <a:extLst>
              <a:ext uri="{FF2B5EF4-FFF2-40B4-BE49-F238E27FC236}">
                <a16:creationId xmlns:a16="http://schemas.microsoft.com/office/drawing/2014/main" id="{92B59BD3-4213-4749-AABA-82A92439E3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2133600"/>
            <a:ext cx="2428875" cy="181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20" name="Picture 16">
            <a:extLst>
              <a:ext uri="{FF2B5EF4-FFF2-40B4-BE49-F238E27FC236}">
                <a16:creationId xmlns:a16="http://schemas.microsoft.com/office/drawing/2014/main" id="{FB51A0E5-1A73-41CC-ABE6-4F2BFD79CC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4437063"/>
            <a:ext cx="2454275" cy="180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24" name="Text Box 20">
            <a:extLst>
              <a:ext uri="{FF2B5EF4-FFF2-40B4-BE49-F238E27FC236}">
                <a16:creationId xmlns:a16="http://schemas.microsoft.com/office/drawing/2014/main" id="{8BB6CC5F-BD1C-47D1-9E51-C6AD6BA2E0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1913" y="3860800"/>
            <a:ext cx="12096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sr-Latn-CS" altLang="en-US" sz="1400"/>
              <a:t>Pre korekcije</a:t>
            </a:r>
            <a:endParaRPr lang="en-US" altLang="en-US" sz="1400"/>
          </a:p>
        </p:txBody>
      </p:sp>
      <p:sp>
        <p:nvSpPr>
          <p:cNvPr id="72731" name="Text Box 27">
            <a:extLst>
              <a:ext uri="{FF2B5EF4-FFF2-40B4-BE49-F238E27FC236}">
                <a16:creationId xmlns:a16="http://schemas.microsoft.com/office/drawing/2014/main" id="{B278C03C-5E22-4361-8BC6-548B514F9A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95738" y="3933825"/>
            <a:ext cx="12985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sr-Latn-CS" altLang="en-US" sz="1400"/>
              <a:t>Prva korekcija</a:t>
            </a:r>
            <a:endParaRPr lang="en-US" altLang="en-US" sz="1400"/>
          </a:p>
        </p:txBody>
      </p:sp>
      <p:sp>
        <p:nvSpPr>
          <p:cNvPr id="72732" name="Text Box 28">
            <a:extLst>
              <a:ext uri="{FF2B5EF4-FFF2-40B4-BE49-F238E27FC236}">
                <a16:creationId xmlns:a16="http://schemas.microsoft.com/office/drawing/2014/main" id="{2554FB76-4ABD-4863-BCC8-177DE9186F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7050" y="3933825"/>
            <a:ext cx="14160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sr-Latn-CS" altLang="en-US" sz="1400"/>
              <a:t>Druga korekcija</a:t>
            </a:r>
            <a:endParaRPr lang="en-US" altLang="en-US" sz="1400"/>
          </a:p>
        </p:txBody>
      </p:sp>
      <p:sp>
        <p:nvSpPr>
          <p:cNvPr id="72733" name="Text Box 29">
            <a:extLst>
              <a:ext uri="{FF2B5EF4-FFF2-40B4-BE49-F238E27FC236}">
                <a16:creationId xmlns:a16="http://schemas.microsoft.com/office/drawing/2014/main" id="{B5C7F7AD-EFAD-4ADF-AC5A-85A35F9624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3350" y="6165850"/>
            <a:ext cx="13858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sr-Latn-CS" altLang="en-US" sz="1400"/>
              <a:t>Treća korekcija</a:t>
            </a:r>
            <a:endParaRPr lang="en-US" altLang="en-US" sz="1400"/>
          </a:p>
        </p:txBody>
      </p:sp>
      <p:sp>
        <p:nvSpPr>
          <p:cNvPr id="72734" name="Text Box 30">
            <a:extLst>
              <a:ext uri="{FF2B5EF4-FFF2-40B4-BE49-F238E27FC236}">
                <a16:creationId xmlns:a16="http://schemas.microsoft.com/office/drawing/2014/main" id="{2D01E783-5A85-4497-A99A-C501044AA2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7175" y="6237288"/>
            <a:ext cx="15049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sr-Latn-CS" altLang="en-US" sz="1400"/>
              <a:t>Četvrta korekcija</a:t>
            </a:r>
            <a:endParaRPr lang="en-US" altLang="en-US" sz="1400"/>
          </a:p>
        </p:txBody>
      </p:sp>
      <p:sp>
        <p:nvSpPr>
          <p:cNvPr id="72735" name="Text Box 31">
            <a:extLst>
              <a:ext uri="{FF2B5EF4-FFF2-40B4-BE49-F238E27FC236}">
                <a16:creationId xmlns:a16="http://schemas.microsoft.com/office/drawing/2014/main" id="{EB485628-A253-449F-A813-54FF90ADD8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7050" y="6237288"/>
            <a:ext cx="17287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sr-Latn-CS" altLang="en-US" sz="1400"/>
              <a:t>Peta korekcija</a:t>
            </a:r>
            <a:endParaRPr lang="en-US" altLang="en-US" sz="1400"/>
          </a:p>
        </p:txBody>
      </p:sp>
      <p:pic>
        <p:nvPicPr>
          <p:cNvPr id="72739" name="Picture 35">
            <a:extLst>
              <a:ext uri="{FF2B5EF4-FFF2-40B4-BE49-F238E27FC236}">
                <a16:creationId xmlns:a16="http://schemas.microsoft.com/office/drawing/2014/main" id="{92B0ED82-2900-4490-9814-FA85BCCC64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4437063"/>
            <a:ext cx="2439987" cy="179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40" name="Picture 36">
            <a:extLst>
              <a:ext uri="{FF2B5EF4-FFF2-40B4-BE49-F238E27FC236}">
                <a16:creationId xmlns:a16="http://schemas.microsoft.com/office/drawing/2014/main" id="{109A4D3E-6406-4B35-AEE4-8483DC4E8B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4365625"/>
            <a:ext cx="2439987" cy="180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361"/>
    </mc:Choice>
    <mc:Fallback xmlns="">
      <p:transition spd="slow" advTm="433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24" grpId="0"/>
      <p:bldP spid="72731" grpId="0"/>
      <p:bldP spid="72732" grpId="0"/>
      <p:bldP spid="72733" grpId="0"/>
      <p:bldP spid="72734" grpId="0"/>
      <p:bldP spid="7273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3C4815EA-9B2C-4E77-A8A3-CF2CD48308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altLang="en-US" sz="2800"/>
              <a:t>REZULTATI LEČENJA</a:t>
            </a:r>
            <a:endParaRPr lang="en-US" altLang="en-US" sz="2800">
              <a:solidFill>
                <a:srgbClr val="B2B2B2"/>
              </a:solidFill>
            </a:endParaRPr>
          </a:p>
        </p:txBody>
      </p:sp>
      <p:pic>
        <p:nvPicPr>
          <p:cNvPr id="86020" name="Picture 4">
            <a:extLst>
              <a:ext uri="{FF2B5EF4-FFF2-40B4-BE49-F238E27FC236}">
                <a16:creationId xmlns:a16="http://schemas.microsoft.com/office/drawing/2014/main" id="{65C95D3C-FBEF-40FF-B786-1C35B1A47423}"/>
              </a:ext>
            </a:extLst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7088" y="1844675"/>
            <a:ext cx="3467100" cy="2438400"/>
          </a:xfrm>
          <a:noFill/>
        </p:spPr>
      </p:pic>
      <p:pic>
        <p:nvPicPr>
          <p:cNvPr id="86021" name="Picture 5">
            <a:extLst>
              <a:ext uri="{FF2B5EF4-FFF2-40B4-BE49-F238E27FC236}">
                <a16:creationId xmlns:a16="http://schemas.microsoft.com/office/drawing/2014/main" id="{58C8CDDB-0179-44BB-8F67-60CBAEE4BB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1844675"/>
            <a:ext cx="3473450" cy="244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022" name="Rectangle 6">
            <a:extLst>
              <a:ext uri="{FF2B5EF4-FFF2-40B4-BE49-F238E27FC236}">
                <a16:creationId xmlns:a16="http://schemas.microsoft.com/office/drawing/2014/main" id="{EFDD4295-0BD0-4493-83C4-1417761C86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3713" y="4292600"/>
            <a:ext cx="16065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sr-Latn-CS" altLang="en-US" b="1"/>
              <a:t>Pre korekcije</a:t>
            </a:r>
            <a:endParaRPr lang="en-US" altLang="en-US" b="1"/>
          </a:p>
        </p:txBody>
      </p:sp>
      <p:sp>
        <p:nvSpPr>
          <p:cNvPr id="86023" name="Text Box 7">
            <a:extLst>
              <a:ext uri="{FF2B5EF4-FFF2-40B4-BE49-F238E27FC236}">
                <a16:creationId xmlns:a16="http://schemas.microsoft.com/office/drawing/2014/main" id="{DFA8B13C-4078-4AD6-A72C-00B1906FAA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400" y="4292600"/>
            <a:ext cx="2000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sr-Latn-CS" altLang="en-US" b="1"/>
              <a:t>Nakon korekcije</a:t>
            </a:r>
            <a:r>
              <a:rPr lang="sr-Latn-CS" altLang="en-US"/>
              <a:t> </a:t>
            </a:r>
            <a:endParaRPr lang="en-US" altLang="en-US"/>
          </a:p>
        </p:txBody>
      </p:sp>
      <p:pic>
        <p:nvPicPr>
          <p:cNvPr id="86024" name="Picture 8">
            <a:extLst>
              <a:ext uri="{FF2B5EF4-FFF2-40B4-BE49-F238E27FC236}">
                <a16:creationId xmlns:a16="http://schemas.microsoft.com/office/drawing/2014/main" id="{675CE195-95E4-4F73-A4F8-35FE0B1DC4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797425"/>
            <a:ext cx="2084388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025" name="Picture 9">
            <a:extLst>
              <a:ext uri="{FF2B5EF4-FFF2-40B4-BE49-F238E27FC236}">
                <a16:creationId xmlns:a16="http://schemas.microsoft.com/office/drawing/2014/main" id="{6DD4573A-E52C-48D2-88E5-29C97A6FBD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4797425"/>
            <a:ext cx="2084388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287"/>
    </mc:Choice>
    <mc:Fallback xmlns="">
      <p:transition spd="slow" advTm="162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2" grpId="0"/>
      <p:bldP spid="8602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 descr="022">
            <a:extLst>
              <a:ext uri="{FF2B5EF4-FFF2-40B4-BE49-F238E27FC236}">
                <a16:creationId xmlns:a16="http://schemas.microsoft.com/office/drawing/2014/main" id="{8223AF62-5B30-4261-B926-C107C772F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04800"/>
            <a:ext cx="8335963" cy="625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Text Box 5">
            <a:extLst>
              <a:ext uri="{FF2B5EF4-FFF2-40B4-BE49-F238E27FC236}">
                <a16:creationId xmlns:a16="http://schemas.microsoft.com/office/drawing/2014/main" id="{AA0E5A92-6A41-4E09-8043-A12676F50A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5600" y="5638800"/>
            <a:ext cx="426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>
                <a:solidFill>
                  <a:schemeClr val="bg1"/>
                </a:solidFill>
              </a:rPr>
              <a:t>PES METATARSUS VARUS</a:t>
            </a:r>
          </a:p>
        </p:txBody>
      </p:sp>
    </p:spTree>
  </p:cSld>
  <p:clrMapOvr>
    <a:masterClrMapping/>
  </p:clrMapOvr>
  <p:transition advTm="43709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4" descr="023">
            <a:extLst>
              <a:ext uri="{FF2B5EF4-FFF2-40B4-BE49-F238E27FC236}">
                <a16:creationId xmlns:a16="http://schemas.microsoft.com/office/drawing/2014/main" id="{8C7A3E0C-C2BD-450D-9AF2-A5B339C817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04800"/>
            <a:ext cx="8335963" cy="625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7742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4" descr="026">
            <a:extLst>
              <a:ext uri="{FF2B5EF4-FFF2-40B4-BE49-F238E27FC236}">
                <a16:creationId xmlns:a16="http://schemas.microsoft.com/office/drawing/2014/main" id="{4D2B3A3D-1ECA-4312-96B5-37F5BB535E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28600"/>
            <a:ext cx="4743450" cy="632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Text Box 5">
            <a:extLst>
              <a:ext uri="{FF2B5EF4-FFF2-40B4-BE49-F238E27FC236}">
                <a16:creationId xmlns:a16="http://schemas.microsoft.com/office/drawing/2014/main" id="{1C66923E-2001-4497-B1BD-3AF78FE712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0800" y="5638800"/>
            <a:ext cx="26670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b="1"/>
              <a:t>PES EQUINOVARUS</a:t>
            </a:r>
          </a:p>
        </p:txBody>
      </p:sp>
    </p:spTree>
  </p:cSld>
  <p:clrMapOvr>
    <a:masterClrMapping/>
  </p:clrMapOvr>
  <p:transition advTm="5629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992A8DD6-B680-4B6A-BAF0-35F8893B1BD7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1042988" y="533400"/>
            <a:ext cx="7024687" cy="914400"/>
          </a:xfrm>
        </p:spPr>
        <p:txBody>
          <a:bodyPr/>
          <a:lstStyle/>
          <a:p>
            <a:pPr eaLnBrk="1" hangingPunct="1"/>
            <a:r>
              <a:rPr lang="sr-Latn-CS" altLang="en-US"/>
              <a:t>TALUS VERTICALIS </a:t>
            </a:r>
            <a:endParaRPr lang="en-US" altLang="en-US"/>
          </a:p>
        </p:txBody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AB4D64D0-786D-4E8A-80AD-605988BDB4E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1447800"/>
            <a:ext cx="5638800" cy="4525963"/>
          </a:xfrm>
        </p:spPr>
        <p:txBody>
          <a:bodyPr/>
          <a:lstStyle/>
          <a:p>
            <a:pPr eaLnBrk="1" hangingPunct="1"/>
            <a:r>
              <a:rPr lang="sr-Cyrl-CS" altLang="en-US" sz="2800" dirty="0" err="1"/>
              <a:t>Конгениталнасублуксација</a:t>
            </a:r>
            <a:r>
              <a:rPr lang="sr-Latn-CS" altLang="en-US" sz="2800" dirty="0"/>
              <a:t> </a:t>
            </a:r>
            <a:r>
              <a:rPr lang="sr-Cyrl-CS" altLang="en-US" sz="2800" dirty="0"/>
              <a:t>и</a:t>
            </a:r>
            <a:r>
              <a:rPr lang="sr-Latn-CS" altLang="en-US" sz="2800" dirty="0"/>
              <a:t> </a:t>
            </a:r>
            <a:r>
              <a:rPr lang="sr-Cyrl-CS" altLang="en-US" sz="2800" dirty="0"/>
              <a:t>вертикални</a:t>
            </a:r>
            <a:r>
              <a:rPr lang="sr-Latn-CS" altLang="en-US" sz="2800" dirty="0"/>
              <a:t> </a:t>
            </a:r>
            <a:r>
              <a:rPr lang="sr-Cyrl-CS" altLang="en-US" sz="2800" dirty="0"/>
              <a:t>положај</a:t>
            </a:r>
            <a:r>
              <a:rPr lang="sr-Latn-CS" altLang="en-US" sz="2800" dirty="0"/>
              <a:t> </a:t>
            </a:r>
            <a:r>
              <a:rPr lang="sr-Cyrl-CS" altLang="en-US" sz="2800" dirty="0" err="1"/>
              <a:t>талуса</a:t>
            </a:r>
            <a:r>
              <a:rPr lang="sr-Latn-CS" altLang="en-US" sz="2800" dirty="0"/>
              <a:t> </a:t>
            </a:r>
            <a:r>
              <a:rPr lang="sr-Cyrl-CS" altLang="en-US" sz="2800" dirty="0"/>
              <a:t>који</a:t>
            </a:r>
            <a:r>
              <a:rPr lang="sr-Latn-CS" altLang="en-US" sz="2800" dirty="0"/>
              <a:t> </a:t>
            </a:r>
            <a:r>
              <a:rPr lang="sr-Cyrl-CS" altLang="en-US" sz="2800" dirty="0"/>
              <a:t>у</a:t>
            </a:r>
            <a:r>
              <a:rPr lang="sr-Latn-CS" altLang="en-US" sz="2800" dirty="0"/>
              <a:t> </a:t>
            </a:r>
            <a:r>
              <a:rPr lang="sr-Cyrl-CS" altLang="en-US" sz="2800" dirty="0"/>
              <a:t>току</a:t>
            </a:r>
            <a:r>
              <a:rPr lang="sr-Latn-CS" altLang="en-US" sz="2800" dirty="0"/>
              <a:t> </a:t>
            </a:r>
            <a:r>
              <a:rPr lang="sr-Cyrl-CS" altLang="en-US" sz="2800" dirty="0"/>
              <a:t>развоја</a:t>
            </a:r>
            <a:r>
              <a:rPr lang="sr-Latn-CS" altLang="en-US" sz="2800" dirty="0"/>
              <a:t> </a:t>
            </a:r>
            <a:r>
              <a:rPr lang="sr-Cyrl-CS" altLang="en-US" sz="2800" dirty="0"/>
              <a:t>остаје</a:t>
            </a:r>
            <a:r>
              <a:rPr lang="sr-Latn-CS" altLang="en-US" sz="2800" dirty="0"/>
              <a:t> </a:t>
            </a:r>
            <a:r>
              <a:rPr lang="sr-Cyrl-CS" altLang="en-US" sz="2800" dirty="0"/>
              <a:t>између</a:t>
            </a:r>
            <a:r>
              <a:rPr lang="sr-Latn-CS" altLang="en-US" sz="2800" dirty="0"/>
              <a:t> </a:t>
            </a:r>
            <a:r>
              <a:rPr lang="sr-Cyrl-CS" altLang="en-US" sz="2800" dirty="0" err="1"/>
              <a:t>навикуларне</a:t>
            </a:r>
            <a:r>
              <a:rPr lang="sr-Latn-CS" altLang="en-US" sz="2800" dirty="0"/>
              <a:t> </a:t>
            </a:r>
            <a:r>
              <a:rPr lang="sr-Cyrl-CS" altLang="en-US" sz="2800" dirty="0"/>
              <a:t>и</a:t>
            </a:r>
            <a:r>
              <a:rPr lang="sr-Latn-CS" altLang="en-US" sz="2800" dirty="0"/>
              <a:t> </a:t>
            </a:r>
            <a:r>
              <a:rPr lang="sr-Cyrl-CS" altLang="en-US" sz="2800" dirty="0" err="1"/>
              <a:t>кубоидне</a:t>
            </a:r>
            <a:r>
              <a:rPr lang="sr-Latn-CS" altLang="en-US" sz="2800" dirty="0"/>
              <a:t> </a:t>
            </a:r>
            <a:r>
              <a:rPr lang="sr-Cyrl-CS" altLang="en-US" sz="2800" dirty="0"/>
              <a:t>кости</a:t>
            </a:r>
            <a:r>
              <a:rPr lang="sr-Latn-CS" altLang="en-US" sz="2800" dirty="0"/>
              <a:t>.</a:t>
            </a:r>
          </a:p>
          <a:p>
            <a:pPr eaLnBrk="1" hangingPunct="1"/>
            <a:r>
              <a:rPr lang="sr-Cyrl-CS" altLang="en-US" sz="2800" dirty="0"/>
              <a:t>Клинички</a:t>
            </a:r>
            <a:r>
              <a:rPr lang="sr-Latn-CS" altLang="en-US" sz="2800" dirty="0"/>
              <a:t> : </a:t>
            </a:r>
            <a:r>
              <a:rPr lang="sr-Cyrl-CS" altLang="en-US" sz="2800" dirty="0"/>
              <a:t>спуштен</a:t>
            </a:r>
            <a:r>
              <a:rPr lang="sr-Latn-CS" altLang="en-US" sz="2800" dirty="0"/>
              <a:t> </a:t>
            </a:r>
            <a:r>
              <a:rPr lang="sr-Cyrl-CS" altLang="en-US" sz="2800" dirty="0"/>
              <a:t>унутрашњи</a:t>
            </a:r>
            <a:r>
              <a:rPr lang="sr-Latn-CS" altLang="en-US" sz="2800" dirty="0"/>
              <a:t> </a:t>
            </a:r>
            <a:r>
              <a:rPr lang="sr-Cyrl-CS" altLang="en-US" sz="2800" dirty="0"/>
              <a:t>табански</a:t>
            </a:r>
            <a:r>
              <a:rPr lang="sr-Latn-CS" altLang="en-US" sz="2800" dirty="0"/>
              <a:t> </a:t>
            </a:r>
            <a:r>
              <a:rPr lang="sr-Cyrl-CS" altLang="en-US" sz="2800" dirty="0"/>
              <a:t>свод</a:t>
            </a:r>
            <a:r>
              <a:rPr lang="sr-Latn-CS" altLang="en-US" sz="2800" dirty="0"/>
              <a:t> </a:t>
            </a:r>
            <a:r>
              <a:rPr lang="sr-Cyrl-CS" altLang="en-US" sz="2800" dirty="0"/>
              <a:t>у</a:t>
            </a:r>
            <a:r>
              <a:rPr lang="sr-Latn-CS" altLang="en-US" sz="2800" dirty="0"/>
              <a:t> </a:t>
            </a:r>
            <a:r>
              <a:rPr lang="sr-Cyrl-CS" altLang="en-US" sz="2800" dirty="0"/>
              <a:t>потпуности,</a:t>
            </a:r>
            <a:r>
              <a:rPr lang="sr-Latn-CS" altLang="en-US" sz="2800" dirty="0"/>
              <a:t> </a:t>
            </a:r>
            <a:r>
              <a:rPr lang="sr-Cyrl-CS" altLang="en-US" sz="2800" dirty="0"/>
              <a:t>чији</a:t>
            </a:r>
            <a:r>
              <a:rPr lang="sr-Latn-CS" altLang="en-US" sz="2800" dirty="0"/>
              <a:t> </a:t>
            </a:r>
            <a:r>
              <a:rPr lang="sr-Cyrl-CS" altLang="en-US" sz="2800" dirty="0"/>
              <a:t>је</a:t>
            </a:r>
            <a:r>
              <a:rPr lang="sr-Latn-CS" altLang="en-US" sz="2800" dirty="0"/>
              <a:t> </a:t>
            </a:r>
            <a:r>
              <a:rPr lang="sr-Cyrl-CS" altLang="en-US" sz="2800" dirty="0"/>
              <a:t>врх</a:t>
            </a:r>
            <a:r>
              <a:rPr lang="sr-Latn-CS" altLang="en-US" sz="2800" dirty="0"/>
              <a:t> </a:t>
            </a:r>
            <a:r>
              <a:rPr lang="sr-Cyrl-CS" altLang="en-US" sz="2800" dirty="0"/>
              <a:t>у</a:t>
            </a:r>
            <a:r>
              <a:rPr lang="sr-Latn-CS" altLang="en-US" sz="2800" dirty="0"/>
              <a:t> </a:t>
            </a:r>
            <a:r>
              <a:rPr lang="sr-Cyrl-CS" altLang="en-US" sz="2800" dirty="0"/>
              <a:t>висини</a:t>
            </a:r>
            <a:r>
              <a:rPr lang="sr-Latn-CS" altLang="en-US" sz="2800" dirty="0"/>
              <a:t> </a:t>
            </a:r>
            <a:r>
              <a:rPr lang="sr-Cyrl-CS" altLang="en-US" sz="2800" dirty="0" err="1"/>
              <a:t>тарсо</a:t>
            </a:r>
            <a:r>
              <a:rPr lang="sr-Latn-CS" altLang="en-US" sz="2800" dirty="0"/>
              <a:t>-</a:t>
            </a:r>
            <a:r>
              <a:rPr lang="sr-Cyrl-CS" altLang="en-US" sz="2800" dirty="0" err="1"/>
              <a:t>метатарзалне</a:t>
            </a:r>
            <a:r>
              <a:rPr lang="sr-Latn-CS" altLang="en-US" sz="2800" dirty="0"/>
              <a:t> </a:t>
            </a:r>
            <a:r>
              <a:rPr lang="sr-Cyrl-CS" altLang="en-US" sz="2800" dirty="0"/>
              <a:t>линије</a:t>
            </a:r>
            <a:r>
              <a:rPr lang="sr-Latn-CS" altLang="en-US" sz="2800" dirty="0"/>
              <a:t>. </a:t>
            </a:r>
            <a:r>
              <a:rPr lang="sr-Cyrl-CS" altLang="en-US" dirty="0" err="1"/>
              <a:t>Дорзум</a:t>
            </a:r>
            <a:r>
              <a:rPr lang="sr-Latn-CS" altLang="en-US" dirty="0"/>
              <a:t> </a:t>
            </a:r>
            <a:r>
              <a:rPr lang="sr-Cyrl-CS" altLang="en-US" dirty="0"/>
              <a:t>стопала</a:t>
            </a:r>
            <a:r>
              <a:rPr lang="sr-Latn-CS" altLang="en-US" dirty="0"/>
              <a:t> </a:t>
            </a:r>
            <a:r>
              <a:rPr lang="sr-Cyrl-CS" altLang="en-US" dirty="0"/>
              <a:t>је</a:t>
            </a:r>
            <a:r>
              <a:rPr lang="sr-Latn-CS" altLang="en-US" dirty="0"/>
              <a:t> </a:t>
            </a:r>
            <a:r>
              <a:rPr lang="sr-Cyrl-CS" altLang="en-US" dirty="0"/>
              <a:t>кратак</a:t>
            </a:r>
            <a:r>
              <a:rPr lang="sr-Latn-CS" altLang="en-US" dirty="0"/>
              <a:t>.</a:t>
            </a:r>
            <a:endParaRPr lang="en-US" altLang="en-US" dirty="0"/>
          </a:p>
        </p:txBody>
      </p:sp>
      <p:pic>
        <p:nvPicPr>
          <p:cNvPr id="37892" name="Picture 7" descr="File0010">
            <a:extLst>
              <a:ext uri="{FF2B5EF4-FFF2-40B4-BE49-F238E27FC236}">
                <a16:creationId xmlns:a16="http://schemas.microsoft.com/office/drawing/2014/main" id="{9AE64876-D96C-4D78-A46B-ACD7441004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676400"/>
            <a:ext cx="3278188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350"/>
    </mc:Choice>
    <mc:Fallback xmlns="">
      <p:transition spd="slow" advTm="3535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Content Placeholder 2">
            <a:extLst>
              <a:ext uri="{FF2B5EF4-FFF2-40B4-BE49-F238E27FC236}">
                <a16:creationId xmlns:a16="http://schemas.microsoft.com/office/drawing/2014/main" id="{8F4AD253-FC48-4063-90FD-BA9A1297C9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050" y="457200"/>
            <a:ext cx="8229600" cy="39624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Char char="Ø"/>
            </a:pPr>
            <a:r>
              <a:rPr lang="en-US" altLang="en-US" b="1"/>
              <a:t> </a:t>
            </a:r>
            <a:r>
              <a:rPr lang="sr-Cyrl-CS" altLang="en-US" b="1"/>
              <a:t>једна</a:t>
            </a:r>
            <a:r>
              <a:rPr lang="en-US" altLang="en-US" b="1"/>
              <a:t> </a:t>
            </a:r>
            <a:r>
              <a:rPr lang="sr-Cyrl-CS" altLang="en-US" b="1"/>
              <a:t>од</a:t>
            </a:r>
            <a:r>
              <a:rPr lang="sr-Latn-CS" altLang="en-US" b="1"/>
              <a:t> </a:t>
            </a:r>
            <a:r>
              <a:rPr lang="sr-Cyrl-CS" altLang="en-US" b="1"/>
              <a:t>најсложенијих</a:t>
            </a:r>
            <a:r>
              <a:rPr lang="en-US" altLang="en-US" b="1"/>
              <a:t> </a:t>
            </a:r>
            <a:r>
              <a:rPr lang="sr-Cyrl-CS" altLang="en-US" b="1"/>
              <a:t>анатомских</a:t>
            </a:r>
            <a:r>
              <a:rPr lang="sr-Latn-CS" altLang="en-US" b="1"/>
              <a:t> </a:t>
            </a:r>
            <a:r>
              <a:rPr lang="sr-Cyrl-CS" altLang="en-US" b="1"/>
              <a:t>целина</a:t>
            </a:r>
            <a:r>
              <a:rPr lang="en-US" altLang="en-US" b="1"/>
              <a:t> </a:t>
            </a:r>
            <a:r>
              <a:rPr lang="sr-Cyrl-CS" altLang="en-US" b="1"/>
              <a:t>људског</a:t>
            </a:r>
            <a:r>
              <a:rPr lang="en-US" altLang="en-US" b="1"/>
              <a:t> </a:t>
            </a:r>
          </a:p>
          <a:p>
            <a:pPr algn="just" eaLnBrk="1" hangingPunct="1">
              <a:buFont typeface="Wingdings" panose="05000000000000000000" pitchFamily="2" charset="2"/>
              <a:buChar char="Ø"/>
            </a:pPr>
            <a:r>
              <a:rPr lang="en-US" altLang="en-US" b="1"/>
              <a:t>26</a:t>
            </a:r>
            <a:r>
              <a:rPr lang="sr-Latn-CS" altLang="en-US" b="1"/>
              <a:t>/33 </a:t>
            </a:r>
            <a:r>
              <a:rPr lang="sr-Cyrl-CS" altLang="en-US" b="1"/>
              <a:t>костију</a:t>
            </a:r>
            <a:r>
              <a:rPr lang="en-US" altLang="en-US" b="1"/>
              <a:t>..</a:t>
            </a:r>
            <a:r>
              <a:rPr lang="sr-Latn-CS" altLang="en-US" b="1"/>
              <a:t> </a:t>
            </a:r>
            <a:r>
              <a:rPr lang="sr-Cyrl-CS" altLang="en-US" b="1"/>
              <a:t>преко</a:t>
            </a:r>
            <a:r>
              <a:rPr lang="sr-Latn-CS" altLang="en-US" b="1"/>
              <a:t> </a:t>
            </a:r>
            <a:r>
              <a:rPr lang="en-US" altLang="en-US" b="1"/>
              <a:t>32 </a:t>
            </a:r>
            <a:r>
              <a:rPr lang="sr-Cyrl-CS" altLang="en-US" b="1"/>
              <a:t>зглоба</a:t>
            </a:r>
            <a:r>
              <a:rPr lang="en-US" altLang="en-US" b="1"/>
              <a:t>,</a:t>
            </a:r>
            <a:r>
              <a:rPr lang="sr-Latn-CS" altLang="en-US" b="1"/>
              <a:t> </a:t>
            </a:r>
            <a:r>
              <a:rPr lang="sr-Cyrl-CS" altLang="en-US" b="1"/>
              <a:t>лигаментарни</a:t>
            </a:r>
            <a:r>
              <a:rPr lang="sr-Latn-CS" altLang="en-US" b="1"/>
              <a:t> </a:t>
            </a:r>
            <a:r>
              <a:rPr lang="sr-Cyrl-CS" altLang="en-US" b="1"/>
              <a:t>систем</a:t>
            </a:r>
            <a:r>
              <a:rPr lang="en-US" altLang="en-US" b="1"/>
              <a:t>,</a:t>
            </a:r>
            <a:r>
              <a:rPr lang="sr-Latn-CS" altLang="en-US" b="1"/>
              <a:t>  </a:t>
            </a:r>
            <a:r>
              <a:rPr lang="sr-Cyrl-CS" altLang="en-US" b="1"/>
              <a:t>нервно</a:t>
            </a:r>
            <a:r>
              <a:rPr lang="en-US" altLang="en-US" b="1"/>
              <a:t>-</a:t>
            </a:r>
            <a:r>
              <a:rPr lang="sr-Cyrl-CS" altLang="en-US" b="1"/>
              <a:t>мишићни</a:t>
            </a:r>
            <a:r>
              <a:rPr lang="en-US" altLang="en-US" b="1"/>
              <a:t>,</a:t>
            </a:r>
            <a:r>
              <a:rPr lang="sr-Cyrl-CS" altLang="en-US" b="1"/>
              <a:t>васкуларни</a:t>
            </a:r>
            <a:r>
              <a:rPr lang="en-US" altLang="en-US" b="1"/>
              <a:t>..</a:t>
            </a:r>
          </a:p>
          <a:p>
            <a:pPr algn="just" eaLnBrk="1" hangingPunct="1">
              <a:buFont typeface="Wingdings" panose="05000000000000000000" pitchFamily="2" charset="2"/>
              <a:buChar char="Ø"/>
            </a:pPr>
            <a:r>
              <a:rPr lang="pl-PL" altLang="en-US" b="1"/>
              <a:t> </a:t>
            </a:r>
            <a:r>
              <a:rPr lang="sr-Cyrl-CS" altLang="en-US" b="1"/>
              <a:t>Функције</a:t>
            </a:r>
            <a:r>
              <a:rPr lang="pl-PL" altLang="en-US" b="1"/>
              <a:t> </a:t>
            </a:r>
            <a:r>
              <a:rPr lang="sr-Cyrl-CS" altLang="en-US" b="1"/>
              <a:t>стопала</a:t>
            </a:r>
            <a:r>
              <a:rPr lang="pl-PL" altLang="en-US" b="1"/>
              <a:t>:</a:t>
            </a:r>
            <a:endParaRPr lang="en-US" altLang="en-US" b="1"/>
          </a:p>
          <a:p>
            <a:pPr algn="just" eaLnBrk="1" hangingPunct="1">
              <a:buClr>
                <a:schemeClr val="tx1"/>
              </a:buClr>
              <a:buFont typeface="Wingdings 2" panose="05020102010507070707" pitchFamily="18" charset="2"/>
              <a:buNone/>
            </a:pPr>
            <a:r>
              <a:rPr lang="pl-PL" altLang="en-US" b="1"/>
              <a:t>1. </a:t>
            </a:r>
            <a:r>
              <a:rPr lang="sr-Cyrl-CS" altLang="en-US" b="1"/>
              <a:t>ослонац</a:t>
            </a:r>
            <a:r>
              <a:rPr lang="pl-PL" altLang="en-US" b="1"/>
              <a:t> </a:t>
            </a:r>
            <a:r>
              <a:rPr lang="sr-Cyrl-CS" altLang="en-US" b="1"/>
              <a:t>при</a:t>
            </a:r>
            <a:r>
              <a:rPr lang="pl-PL" altLang="en-US" b="1"/>
              <a:t> </a:t>
            </a:r>
            <a:r>
              <a:rPr lang="sr-Cyrl-CS" altLang="en-US" b="1"/>
              <a:t>стајању</a:t>
            </a:r>
            <a:r>
              <a:rPr lang="pl-PL" altLang="en-US" b="1"/>
              <a:t>  (</a:t>
            </a:r>
            <a:r>
              <a:rPr lang="sr-Cyrl-CS" altLang="en-US" b="1"/>
              <a:t>статичка</a:t>
            </a:r>
            <a:r>
              <a:rPr lang="pl-PL" altLang="en-US" b="1"/>
              <a:t> </a:t>
            </a:r>
            <a:r>
              <a:rPr lang="sr-Cyrl-CS" altLang="en-US" b="1"/>
              <a:t>функција</a:t>
            </a:r>
            <a:r>
              <a:rPr lang="pl-PL" altLang="en-US" b="1"/>
              <a:t>) </a:t>
            </a:r>
            <a:endParaRPr lang="sr-Latn-CS" altLang="en-US" b="1"/>
          </a:p>
          <a:p>
            <a:pPr algn="just" eaLnBrk="1" hangingPunct="1">
              <a:buClr>
                <a:schemeClr val="tx1"/>
              </a:buClr>
              <a:buFont typeface="Wingdings 2" panose="05020102010507070707" pitchFamily="18" charset="2"/>
              <a:buNone/>
            </a:pPr>
            <a:r>
              <a:rPr lang="pl-PL" altLang="en-US" b="1"/>
              <a:t>2.</a:t>
            </a:r>
            <a:r>
              <a:rPr lang="sr-Cyrl-CS" altLang="en-US" b="1"/>
              <a:t>ослонац</a:t>
            </a:r>
            <a:r>
              <a:rPr lang="pl-PL" altLang="en-US" b="1"/>
              <a:t> </a:t>
            </a:r>
            <a:r>
              <a:rPr lang="sr-Cyrl-CS" altLang="en-US" b="1"/>
              <a:t>при</a:t>
            </a:r>
            <a:r>
              <a:rPr lang="pl-PL" altLang="en-US" b="1"/>
              <a:t> </a:t>
            </a:r>
            <a:r>
              <a:rPr lang="sr-Cyrl-CS" altLang="en-US" b="1"/>
              <a:t>ходу</a:t>
            </a:r>
            <a:r>
              <a:rPr lang="pl-PL" altLang="en-US" b="1"/>
              <a:t> </a:t>
            </a:r>
            <a:r>
              <a:rPr lang="en-US" altLang="en-US" b="1"/>
              <a:t>(</a:t>
            </a:r>
            <a:r>
              <a:rPr lang="sr-Cyrl-CS" altLang="en-US" b="1"/>
              <a:t>динамичка</a:t>
            </a:r>
            <a:r>
              <a:rPr lang="en-US" altLang="en-US" b="1"/>
              <a:t> </a:t>
            </a:r>
            <a:r>
              <a:rPr lang="sr-Cyrl-CS" altLang="en-US" b="1"/>
              <a:t>функција</a:t>
            </a:r>
            <a:r>
              <a:rPr lang="en-US" altLang="en-US" b="1"/>
              <a:t>)</a:t>
            </a:r>
          </a:p>
          <a:p>
            <a:pPr lvl="1" algn="just" eaLnBrk="1" hangingPunct="1">
              <a:buFont typeface="Wingdings" panose="05000000000000000000" pitchFamily="2" charset="2"/>
              <a:buNone/>
            </a:pPr>
            <a:r>
              <a:rPr lang="sr-Latn-CS" altLang="en-US" b="1"/>
              <a:t>		</a:t>
            </a:r>
            <a:r>
              <a:rPr lang="sr-Cyrl-CS" altLang="en-US" b="1"/>
              <a:t>физиолошки</a:t>
            </a:r>
            <a:r>
              <a:rPr lang="sr-Latn-CS" altLang="en-US" b="1"/>
              <a:t>  </a:t>
            </a:r>
            <a:r>
              <a:rPr lang="sr-Cyrl-CS" altLang="en-US" b="1"/>
              <a:t>амортизер</a:t>
            </a:r>
            <a:r>
              <a:rPr lang="sr-Latn-CS" altLang="en-US" b="1"/>
              <a:t>  </a:t>
            </a:r>
            <a:r>
              <a:rPr lang="sr-Cyrl-CS" altLang="en-US" b="1"/>
              <a:t>вертикалних</a:t>
            </a:r>
            <a:r>
              <a:rPr lang="sr-Latn-CS" altLang="en-US" b="1"/>
              <a:t> </a:t>
            </a:r>
            <a:r>
              <a:rPr lang="sr-Cyrl-CS" altLang="en-US" b="1"/>
              <a:t>удара</a:t>
            </a:r>
            <a:r>
              <a:rPr lang="sr-Latn-CS" altLang="en-US" b="1"/>
              <a:t>!!</a:t>
            </a:r>
            <a:endParaRPr lang="en-US" altLang="en-US" b="1"/>
          </a:p>
        </p:txBody>
      </p:sp>
      <p:pic>
        <p:nvPicPr>
          <p:cNvPr id="12291" name="Picture 5" descr="C:\Documents and Settings\srpche\My Documents\Downloads\Pod-01.jpg">
            <a:extLst>
              <a:ext uri="{FF2B5EF4-FFF2-40B4-BE49-F238E27FC236}">
                <a16:creationId xmlns:a16="http://schemas.microsoft.com/office/drawing/2014/main" id="{F790B33C-6C72-4F12-B8A3-1125AE2212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3962400"/>
            <a:ext cx="40386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2920"/>
    </mc:Choice>
    <mc:Fallback xmlns="">
      <p:transition spd="slow" advTm="4292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4" descr="027">
            <a:extLst>
              <a:ext uri="{FF2B5EF4-FFF2-40B4-BE49-F238E27FC236}">
                <a16:creationId xmlns:a16="http://schemas.microsoft.com/office/drawing/2014/main" id="{24A8DA58-09AC-4B2C-A4F2-8AE2C19F4A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04800"/>
            <a:ext cx="8335963" cy="625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5" name="Text Box 5">
            <a:extLst>
              <a:ext uri="{FF2B5EF4-FFF2-40B4-BE49-F238E27FC236}">
                <a16:creationId xmlns:a16="http://schemas.microsoft.com/office/drawing/2014/main" id="{F05C68B9-4647-431D-BF08-E67E48DBD4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9400" y="4953000"/>
            <a:ext cx="3581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b="1"/>
              <a:t>PES TALOVALGUS</a:t>
            </a:r>
          </a:p>
        </p:txBody>
      </p:sp>
    </p:spTree>
  </p:cSld>
  <p:clrMapOvr>
    <a:masterClrMapping/>
  </p:clrMapOvr>
  <p:transition advTm="5164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4E88D2E6-A9F6-461E-8D05-E947EE647DF5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609600" y="457200"/>
            <a:ext cx="7848600" cy="5943600"/>
          </a:xfrm>
          <a:noFill/>
        </p:spPr>
        <p:txBody>
          <a:bodyPr/>
          <a:lstStyle/>
          <a:p>
            <a:pPr eaLnBrk="1" hangingPunct="1"/>
            <a:br>
              <a:rPr lang="en-US" altLang="en-US" sz="2400" b="1" u="sng" dirty="0">
                <a:latin typeface="Comic Sans MS" panose="030F0702030302020204" pitchFamily="66" charset="0"/>
              </a:rPr>
            </a:br>
            <a:br>
              <a:rPr lang="en-US" altLang="en-US" sz="2400" b="1" u="sng" dirty="0">
                <a:latin typeface="Comic Sans MS" panose="030F0702030302020204" pitchFamily="66" charset="0"/>
              </a:rPr>
            </a:br>
            <a:r>
              <a:rPr lang="sr-Cyrl-CS" altLang="en-US" sz="2400" b="1" u="sng" dirty="0">
                <a:latin typeface="Comic Sans MS" panose="030F0702030302020204" pitchFamily="66" charset="0"/>
              </a:rPr>
              <a:t>Б</a:t>
            </a:r>
            <a:r>
              <a:rPr lang="en-US" altLang="en-US" sz="2400" b="1" u="sng" dirty="0">
                <a:latin typeface="Comic Sans MS" panose="030F0702030302020204" pitchFamily="66" charset="0"/>
              </a:rPr>
              <a:t>.</a:t>
            </a:r>
            <a:r>
              <a:rPr lang="sr-Cyrl-CS" altLang="en-US" sz="3200" b="1" dirty="0">
                <a:latin typeface="Century Gothic" panose="020B0502020202020204" pitchFamily="34" charset="0"/>
              </a:rPr>
              <a:t>Стечене</a:t>
            </a:r>
            <a:r>
              <a:rPr lang="en-US" altLang="en-US" sz="3200" b="1" dirty="0">
                <a:latin typeface="Century Gothic" panose="020B0502020202020204" pitchFamily="34" charset="0"/>
              </a:rPr>
              <a:t> </a:t>
            </a:r>
            <a:r>
              <a:rPr lang="sr-Cyrl-CS" altLang="en-US" sz="3200" b="1" dirty="0">
                <a:latin typeface="Century Gothic" panose="020B0502020202020204" pitchFamily="34" charset="0"/>
              </a:rPr>
              <a:t>деформације</a:t>
            </a:r>
            <a:r>
              <a:rPr lang="en-US" altLang="en-US" sz="3200" b="1" dirty="0">
                <a:latin typeface="Century Gothic" panose="020B0502020202020204" pitchFamily="34" charset="0"/>
              </a:rPr>
              <a:t> </a:t>
            </a:r>
            <a:r>
              <a:rPr lang="sr-Cyrl-CS" altLang="en-US" sz="3200" b="1" dirty="0">
                <a:latin typeface="Century Gothic" panose="020B0502020202020204" pitchFamily="34" charset="0"/>
              </a:rPr>
              <a:t>стопала</a:t>
            </a:r>
            <a:br>
              <a:rPr lang="en-US" altLang="en-US" sz="3200" b="1" dirty="0">
                <a:latin typeface="Century Gothic" panose="020B0502020202020204" pitchFamily="34" charset="0"/>
              </a:rPr>
            </a:br>
            <a:br>
              <a:rPr lang="sl-SI" altLang="en-US" sz="2400" b="1" dirty="0">
                <a:latin typeface="Century Gothic" panose="020B0502020202020204" pitchFamily="34" charset="0"/>
              </a:rPr>
            </a:br>
            <a:r>
              <a:rPr lang="sl-SI" altLang="en-US" sz="2400" b="1" dirty="0">
                <a:latin typeface="Century Gothic" panose="020B0502020202020204" pitchFamily="34" charset="0"/>
              </a:rPr>
              <a:t>Pes exavatus</a:t>
            </a:r>
            <a:r>
              <a:rPr lang="en-US" altLang="en-US" sz="2400" b="1" dirty="0">
                <a:latin typeface="Century Gothic" panose="020B0502020202020204" pitchFamily="34" charset="0"/>
              </a:rPr>
              <a:t> </a:t>
            </a:r>
            <a:r>
              <a:rPr lang="en-US" altLang="en-US" sz="2400" dirty="0">
                <a:latin typeface="Century Gothic" panose="020B0502020202020204" pitchFamily="34" charset="0"/>
              </a:rPr>
              <a:t>(</a:t>
            </a:r>
            <a:r>
              <a:rPr lang="sr-Cyrl-CS" altLang="en-US" sz="2400" dirty="0">
                <a:latin typeface="Century Gothic" panose="020B0502020202020204" pitchFamily="34" charset="0"/>
              </a:rPr>
              <a:t>издубљено</a:t>
            </a:r>
            <a:r>
              <a:rPr lang="en-US" altLang="en-US" sz="2400" dirty="0">
                <a:latin typeface="Century Gothic" panose="020B0502020202020204" pitchFamily="34" charset="0"/>
              </a:rPr>
              <a:t> </a:t>
            </a:r>
            <a:r>
              <a:rPr lang="sr-Cyrl-CS" altLang="en-US" sz="2400" dirty="0">
                <a:latin typeface="Century Gothic" panose="020B0502020202020204" pitchFamily="34" charset="0"/>
              </a:rPr>
              <a:t>стопало</a:t>
            </a:r>
            <a:r>
              <a:rPr lang="en-US" altLang="en-US" sz="2400" dirty="0">
                <a:latin typeface="Century Gothic" panose="020B0502020202020204" pitchFamily="34" charset="0"/>
              </a:rPr>
              <a:t>)</a:t>
            </a:r>
            <a:br>
              <a:rPr lang="en-US" altLang="en-US" sz="2400" dirty="0">
                <a:latin typeface="Century Gothic" panose="020B0502020202020204" pitchFamily="34" charset="0"/>
              </a:rPr>
            </a:br>
            <a:r>
              <a:rPr lang="en-US" altLang="en-US" sz="2400" dirty="0">
                <a:latin typeface="Century Gothic" panose="020B0502020202020204" pitchFamily="34" charset="0"/>
              </a:rPr>
              <a:t>-</a:t>
            </a:r>
            <a:r>
              <a:rPr lang="sr-Cyrl-CS" altLang="en-US" sz="2400" dirty="0">
                <a:latin typeface="Century Gothic" panose="020B0502020202020204" pitchFamily="34" charset="0"/>
              </a:rPr>
              <a:t>подигнут</a:t>
            </a:r>
            <a:r>
              <a:rPr lang="en-US" altLang="en-US" sz="2400" dirty="0">
                <a:latin typeface="Century Gothic" panose="020B0502020202020204" pitchFamily="34" charset="0"/>
              </a:rPr>
              <a:t> </a:t>
            </a:r>
            <a:r>
              <a:rPr lang="sr-Cyrl-CS" altLang="en-US" sz="2400" dirty="0">
                <a:latin typeface="Century Gothic" panose="020B0502020202020204" pitchFamily="34" charset="0"/>
              </a:rPr>
              <a:t>свод</a:t>
            </a:r>
            <a:r>
              <a:rPr lang="en-US" altLang="en-US" sz="2400" dirty="0">
                <a:latin typeface="Century Gothic" panose="020B0502020202020204" pitchFamily="34" charset="0"/>
              </a:rPr>
              <a:t> </a:t>
            </a:r>
            <a:r>
              <a:rPr lang="sr-Cyrl-CS" altLang="en-US" sz="2400" dirty="0">
                <a:latin typeface="Century Gothic" panose="020B0502020202020204" pitchFamily="34" charset="0"/>
              </a:rPr>
              <a:t>стопала</a:t>
            </a:r>
            <a:r>
              <a:rPr lang="en-US" altLang="en-US" sz="2400" dirty="0">
                <a:latin typeface="Century Gothic" panose="020B0502020202020204" pitchFamily="34" charset="0"/>
              </a:rPr>
              <a:t>, </a:t>
            </a:r>
            <a:r>
              <a:rPr lang="sr-Cyrl-CS" altLang="en-US" sz="2400" dirty="0">
                <a:latin typeface="Century Gothic" panose="020B0502020202020204" pitchFamily="34" charset="0"/>
              </a:rPr>
              <a:t>често</a:t>
            </a:r>
            <a:r>
              <a:rPr lang="en-US" altLang="en-US" sz="2400" dirty="0">
                <a:latin typeface="Century Gothic" panose="020B0502020202020204" pitchFamily="34" charset="0"/>
              </a:rPr>
              <a:t> </a:t>
            </a:r>
            <a:r>
              <a:rPr lang="sr-Cyrl-CS" altLang="en-US" sz="2400" dirty="0">
                <a:latin typeface="Century Gothic" panose="020B0502020202020204" pitchFamily="34" charset="0"/>
              </a:rPr>
              <a:t>неуролошког</a:t>
            </a:r>
            <a:r>
              <a:rPr lang="en-US" altLang="en-US" sz="2400" dirty="0">
                <a:latin typeface="Century Gothic" panose="020B0502020202020204" pitchFamily="34" charset="0"/>
              </a:rPr>
              <a:t> </a:t>
            </a:r>
            <a:r>
              <a:rPr lang="sr-Cyrl-CS" altLang="en-US" sz="2400" dirty="0">
                <a:latin typeface="Century Gothic" panose="020B0502020202020204" pitchFamily="34" charset="0"/>
              </a:rPr>
              <a:t>порекла</a:t>
            </a:r>
            <a:br>
              <a:rPr lang="en-US" altLang="en-US" sz="2400" dirty="0">
                <a:latin typeface="Century Gothic" panose="020B0502020202020204" pitchFamily="34" charset="0"/>
              </a:rPr>
            </a:br>
            <a:r>
              <a:rPr lang="sr-Cyrl-CS" altLang="en-US" sz="2400" dirty="0">
                <a:latin typeface="Century Gothic" panose="020B0502020202020204" pitchFamily="34" charset="0"/>
              </a:rPr>
              <a:t>Терапија</a:t>
            </a:r>
            <a:r>
              <a:rPr lang="en-US" altLang="en-US" sz="2400" dirty="0">
                <a:latin typeface="Century Gothic" panose="020B0502020202020204" pitchFamily="34" charset="0"/>
              </a:rPr>
              <a:t>: </a:t>
            </a:r>
            <a:r>
              <a:rPr lang="sr-Cyrl-CS" altLang="en-US" sz="2400" dirty="0">
                <a:latin typeface="Century Gothic" panose="020B0502020202020204" pitchFamily="34" charset="0"/>
              </a:rPr>
              <a:t>физикална</a:t>
            </a:r>
            <a:r>
              <a:rPr lang="en-US" altLang="en-US" sz="2400" dirty="0">
                <a:latin typeface="Century Gothic" panose="020B0502020202020204" pitchFamily="34" charset="0"/>
              </a:rPr>
              <a:t>, </a:t>
            </a:r>
            <a:r>
              <a:rPr lang="sr-Cyrl-CS" altLang="en-US" sz="2400" dirty="0">
                <a:latin typeface="Century Gothic" panose="020B0502020202020204" pitchFamily="34" charset="0"/>
              </a:rPr>
              <a:t>понекада</a:t>
            </a:r>
            <a:r>
              <a:rPr lang="en-US" altLang="en-US" sz="2400" dirty="0">
                <a:latin typeface="Century Gothic" panose="020B0502020202020204" pitchFamily="34" charset="0"/>
              </a:rPr>
              <a:t> </a:t>
            </a:r>
            <a:r>
              <a:rPr lang="sr-Cyrl-CS" altLang="en-US" sz="2400" dirty="0">
                <a:latin typeface="Century Gothic" panose="020B0502020202020204" pitchFamily="34" charset="0"/>
              </a:rPr>
              <a:t>оперативна</a:t>
            </a:r>
            <a:br>
              <a:rPr lang="en-US" altLang="en-US" sz="2400" dirty="0">
                <a:latin typeface="Century Gothic" panose="020B0502020202020204" pitchFamily="34" charset="0"/>
              </a:rPr>
            </a:br>
            <a:br>
              <a:rPr lang="en-US" altLang="en-US" sz="2400" dirty="0">
                <a:latin typeface="Century Gothic" panose="020B0502020202020204" pitchFamily="34" charset="0"/>
              </a:rPr>
            </a:br>
            <a:r>
              <a:rPr lang="sr-Latn-RS" altLang="en-US" sz="2400" dirty="0">
                <a:latin typeface="Century Gothic" panose="020B0502020202020204" pitchFamily="34" charset="0"/>
              </a:rPr>
              <a:t>Pedes planovalga</a:t>
            </a:r>
            <a:r>
              <a:rPr lang="en-US" altLang="en-US" sz="2400" b="1" dirty="0">
                <a:latin typeface="Century Gothic" panose="020B0502020202020204" pitchFamily="34" charset="0"/>
              </a:rPr>
              <a:t> </a:t>
            </a:r>
            <a:r>
              <a:rPr lang="en-US" altLang="en-US" sz="2400" dirty="0">
                <a:latin typeface="Century Gothic" panose="020B0502020202020204" pitchFamily="34" charset="0"/>
              </a:rPr>
              <a:t>(</a:t>
            </a:r>
            <a:r>
              <a:rPr lang="sr-Cyrl-CS" altLang="en-US" sz="2400" dirty="0">
                <a:latin typeface="Century Gothic" panose="020B0502020202020204" pitchFamily="34" charset="0"/>
              </a:rPr>
              <a:t>равна</a:t>
            </a:r>
            <a:r>
              <a:rPr lang="en-US" altLang="en-US" sz="2400" dirty="0">
                <a:latin typeface="Century Gothic" panose="020B0502020202020204" pitchFamily="34" charset="0"/>
              </a:rPr>
              <a:t> </a:t>
            </a:r>
            <a:r>
              <a:rPr lang="sr-Cyrl-CS" altLang="en-US" sz="2400" dirty="0">
                <a:latin typeface="Century Gothic" panose="020B0502020202020204" pitchFamily="34" charset="0"/>
              </a:rPr>
              <a:t>стопала</a:t>
            </a:r>
            <a:r>
              <a:rPr lang="en-US" altLang="en-US" sz="2400" dirty="0">
                <a:latin typeface="Century Gothic" panose="020B0502020202020204" pitchFamily="34" charset="0"/>
              </a:rPr>
              <a:t>)</a:t>
            </a:r>
            <a:br>
              <a:rPr lang="en-US" altLang="en-US" sz="2400" dirty="0">
                <a:latin typeface="Century Gothic" panose="020B0502020202020204" pitchFamily="34" charset="0"/>
              </a:rPr>
            </a:br>
            <a:r>
              <a:rPr lang="en-US" altLang="en-US" sz="2400" dirty="0">
                <a:latin typeface="Century Gothic" panose="020B0502020202020204" pitchFamily="34" charset="0"/>
              </a:rPr>
              <a:t>-</a:t>
            </a:r>
            <a:r>
              <a:rPr lang="sr-Cyrl-CS" altLang="en-US" sz="2400" dirty="0">
                <a:latin typeface="Century Gothic" panose="020B0502020202020204" pitchFamily="34" charset="0"/>
              </a:rPr>
              <a:t>спуштени</a:t>
            </a:r>
            <a:r>
              <a:rPr lang="en-US" altLang="en-US" sz="2400" dirty="0">
                <a:latin typeface="Century Gothic" panose="020B0502020202020204" pitchFamily="34" charset="0"/>
              </a:rPr>
              <a:t> </a:t>
            </a:r>
            <a:r>
              <a:rPr lang="sr-Cyrl-CS" altLang="en-US" sz="2400" dirty="0">
                <a:latin typeface="Century Gothic" panose="020B0502020202020204" pitchFamily="34" charset="0"/>
              </a:rPr>
              <a:t>сводови</a:t>
            </a:r>
            <a:r>
              <a:rPr lang="en-US" altLang="en-US" sz="2400" dirty="0">
                <a:latin typeface="Century Gothic" panose="020B0502020202020204" pitchFamily="34" charset="0"/>
              </a:rPr>
              <a:t> </a:t>
            </a:r>
            <a:r>
              <a:rPr lang="sr-Cyrl-CS" altLang="en-US" sz="2400" dirty="0">
                <a:latin typeface="Century Gothic" panose="020B0502020202020204" pitchFamily="34" charset="0"/>
              </a:rPr>
              <a:t>стопала</a:t>
            </a:r>
            <a:r>
              <a:rPr lang="en-US" altLang="en-US" sz="2400" dirty="0">
                <a:latin typeface="Century Gothic" panose="020B0502020202020204" pitchFamily="34" charset="0"/>
              </a:rPr>
              <a:t> (</a:t>
            </a:r>
            <a:r>
              <a:rPr lang="sr-Latn-RS" altLang="en-US" sz="2400" dirty="0">
                <a:latin typeface="Century Gothic" panose="020B0502020202020204" pitchFamily="34" charset="0"/>
              </a:rPr>
              <a:t>I,II,III</a:t>
            </a:r>
            <a:r>
              <a:rPr lang="en-US" altLang="en-US" sz="2400" dirty="0">
                <a:latin typeface="Century Gothic" panose="020B0502020202020204" pitchFamily="34" charset="0"/>
              </a:rPr>
              <a:t> </a:t>
            </a:r>
            <a:r>
              <a:rPr lang="sr-Cyrl-CS" altLang="en-US" sz="2400" dirty="0">
                <a:latin typeface="Century Gothic" panose="020B0502020202020204" pitchFamily="34" charset="0"/>
              </a:rPr>
              <a:t>степен</a:t>
            </a:r>
            <a:r>
              <a:rPr lang="en-US" altLang="en-US" sz="2400" dirty="0">
                <a:latin typeface="Century Gothic" panose="020B0502020202020204" pitchFamily="34" charset="0"/>
              </a:rPr>
              <a:t>)</a:t>
            </a:r>
            <a:br>
              <a:rPr lang="en-US" altLang="en-US" sz="2400" dirty="0">
                <a:latin typeface="Century Gothic" panose="020B0502020202020204" pitchFamily="34" charset="0"/>
              </a:rPr>
            </a:br>
            <a:r>
              <a:rPr lang="en-US" altLang="en-US" sz="2400" dirty="0">
                <a:latin typeface="Century Gothic" panose="020B0502020202020204" pitchFamily="34" charset="0"/>
              </a:rPr>
              <a:t>-</a:t>
            </a:r>
            <a:r>
              <a:rPr lang="sr-Cyrl-CS" altLang="en-US" sz="2400" dirty="0">
                <a:latin typeface="Century Gothic" panose="020B0502020202020204" pitchFamily="34" charset="0"/>
              </a:rPr>
              <a:t>у</a:t>
            </a:r>
            <a:r>
              <a:rPr lang="en-US" altLang="en-US" sz="2400" dirty="0">
                <a:latin typeface="Century Gothic" panose="020B0502020202020204" pitchFamily="34" charset="0"/>
              </a:rPr>
              <a:t> </a:t>
            </a:r>
            <a:r>
              <a:rPr lang="sr-Cyrl-CS" altLang="en-US" sz="2400" dirty="0">
                <a:latin typeface="Century Gothic" panose="020B0502020202020204" pitchFamily="34" charset="0"/>
              </a:rPr>
              <a:t>прве</a:t>
            </a:r>
            <a:r>
              <a:rPr lang="en-US" altLang="en-US" sz="2400" dirty="0">
                <a:latin typeface="Century Gothic" panose="020B0502020202020204" pitchFamily="34" charset="0"/>
              </a:rPr>
              <a:t> </a:t>
            </a:r>
            <a:r>
              <a:rPr lang="sr-Cyrl-CS" altLang="en-US" sz="2400" dirty="0">
                <a:latin typeface="Century Gothic" panose="020B0502020202020204" pitchFamily="34" charset="0"/>
              </a:rPr>
              <a:t>две</a:t>
            </a:r>
            <a:r>
              <a:rPr lang="en-US" altLang="en-US" sz="2400" dirty="0">
                <a:latin typeface="Century Gothic" panose="020B0502020202020204" pitchFamily="34" charset="0"/>
              </a:rPr>
              <a:t> </a:t>
            </a:r>
            <a:r>
              <a:rPr lang="sr-Cyrl-CS" altLang="en-US" sz="2400" dirty="0">
                <a:latin typeface="Century Gothic" panose="020B0502020202020204" pitchFamily="34" charset="0"/>
              </a:rPr>
              <a:t>године</a:t>
            </a:r>
            <a:r>
              <a:rPr lang="en-US" altLang="en-US" sz="2400" dirty="0">
                <a:latin typeface="Century Gothic" panose="020B0502020202020204" pitchFamily="34" charset="0"/>
              </a:rPr>
              <a:t> </a:t>
            </a:r>
            <a:r>
              <a:rPr lang="sr-Cyrl-CS" altLang="en-US" sz="2400" dirty="0">
                <a:latin typeface="Century Gothic" panose="020B0502020202020204" pitchFamily="34" charset="0"/>
              </a:rPr>
              <a:t>су</a:t>
            </a:r>
            <a:r>
              <a:rPr lang="en-US" altLang="en-US" sz="2400" dirty="0">
                <a:latin typeface="Century Gothic" panose="020B0502020202020204" pitchFamily="34" charset="0"/>
              </a:rPr>
              <a:t> </a:t>
            </a:r>
            <a:r>
              <a:rPr lang="sr-Cyrl-CS" altLang="en-US" sz="2400" dirty="0">
                <a:latin typeface="Century Gothic" panose="020B0502020202020204" pitchFamily="34" charset="0"/>
              </a:rPr>
              <a:t>скоро</a:t>
            </a:r>
            <a:r>
              <a:rPr lang="en-US" altLang="en-US" sz="2400" dirty="0">
                <a:latin typeface="Century Gothic" panose="020B0502020202020204" pitchFamily="34" charset="0"/>
              </a:rPr>
              <a:t> </a:t>
            </a:r>
            <a:r>
              <a:rPr lang="sr-Cyrl-CS" altLang="en-US" sz="2400" dirty="0">
                <a:latin typeface="Century Gothic" panose="020B0502020202020204" pitchFamily="34" charset="0"/>
              </a:rPr>
              <a:t>сва</a:t>
            </a:r>
            <a:r>
              <a:rPr lang="en-US" altLang="en-US" sz="2400" dirty="0">
                <a:latin typeface="Century Gothic" panose="020B0502020202020204" pitchFamily="34" charset="0"/>
              </a:rPr>
              <a:t> </a:t>
            </a:r>
            <a:r>
              <a:rPr lang="sr-Cyrl-CS" altLang="en-US" sz="2400" dirty="0">
                <a:latin typeface="Century Gothic" panose="020B0502020202020204" pitchFamily="34" charset="0"/>
              </a:rPr>
              <a:t>стопала</a:t>
            </a:r>
            <a:r>
              <a:rPr lang="en-US" altLang="en-US" sz="2400" dirty="0">
                <a:latin typeface="Century Gothic" panose="020B0502020202020204" pitchFamily="34" charset="0"/>
              </a:rPr>
              <a:t> </a:t>
            </a:r>
            <a:r>
              <a:rPr lang="sr-Cyrl-CS" altLang="en-US" sz="2400" dirty="0">
                <a:latin typeface="Century Gothic" panose="020B0502020202020204" pitchFamily="34" charset="0"/>
              </a:rPr>
              <a:t>равна</a:t>
            </a:r>
            <a:r>
              <a:rPr lang="en-US" altLang="en-US" sz="2400" dirty="0">
                <a:latin typeface="Century Gothic" panose="020B0502020202020204" pitchFamily="34" charset="0"/>
              </a:rPr>
              <a:t> (</a:t>
            </a:r>
            <a:r>
              <a:rPr lang="sr-Cyrl-CS" altLang="en-US" sz="2400" dirty="0">
                <a:latin typeface="Century Gothic" panose="020B0502020202020204" pitchFamily="34" charset="0"/>
              </a:rPr>
              <a:t>масно</a:t>
            </a:r>
            <a:r>
              <a:rPr lang="en-US" altLang="en-US" sz="2400" dirty="0">
                <a:latin typeface="Century Gothic" panose="020B0502020202020204" pitchFamily="34" charset="0"/>
              </a:rPr>
              <a:t> </a:t>
            </a:r>
            <a:r>
              <a:rPr lang="sr-Cyrl-CS" altLang="en-US" sz="2400" dirty="0">
                <a:latin typeface="Century Gothic" panose="020B0502020202020204" pitchFamily="34" charset="0"/>
              </a:rPr>
              <a:t>јастуче</a:t>
            </a:r>
            <a:r>
              <a:rPr lang="en-US" altLang="en-US" sz="2400" dirty="0">
                <a:latin typeface="Century Gothic" panose="020B0502020202020204" pitchFamily="34" charset="0"/>
              </a:rPr>
              <a:t>)</a:t>
            </a:r>
            <a:br>
              <a:rPr lang="en-US" altLang="en-US" sz="2400" dirty="0">
                <a:latin typeface="Century Gothic" panose="020B0502020202020204" pitchFamily="34" charset="0"/>
              </a:rPr>
            </a:br>
            <a:r>
              <a:rPr lang="sr-Cyrl-CS" altLang="en-US" sz="2400" dirty="0">
                <a:latin typeface="Century Gothic" panose="020B0502020202020204" pitchFamily="34" charset="0"/>
              </a:rPr>
              <a:t>Терапија</a:t>
            </a:r>
            <a:r>
              <a:rPr lang="en-US" altLang="en-US" sz="2400" dirty="0">
                <a:latin typeface="Century Gothic" panose="020B0502020202020204" pitchFamily="34" charset="0"/>
              </a:rPr>
              <a:t>:</a:t>
            </a:r>
            <a:r>
              <a:rPr lang="sr-Cyrl-CS" altLang="en-US" sz="2400" dirty="0">
                <a:latin typeface="Century Gothic" panose="020B0502020202020204" pitchFamily="34" charset="0"/>
              </a:rPr>
              <a:t>физикална</a:t>
            </a:r>
            <a:r>
              <a:rPr lang="en-US" altLang="en-US" sz="2400" dirty="0">
                <a:latin typeface="Century Gothic" panose="020B0502020202020204" pitchFamily="34" charset="0"/>
              </a:rPr>
              <a:t>, </a:t>
            </a:r>
            <a:r>
              <a:rPr lang="sr-Cyrl-CS" altLang="en-US" sz="2400" dirty="0">
                <a:latin typeface="Century Gothic" panose="020B0502020202020204" pitchFamily="34" charset="0"/>
              </a:rPr>
              <a:t>улошци</a:t>
            </a:r>
            <a:r>
              <a:rPr lang="en-US" altLang="en-US" sz="2400" dirty="0">
                <a:latin typeface="Century Gothic" panose="020B0502020202020204" pitchFamily="34" charset="0"/>
              </a:rPr>
              <a:t>, </a:t>
            </a:r>
            <a:r>
              <a:rPr lang="sr-Cyrl-CS" altLang="en-US" sz="2400" dirty="0">
                <a:latin typeface="Century Gothic" panose="020B0502020202020204" pitchFamily="34" charset="0"/>
              </a:rPr>
              <a:t>ортопедске</a:t>
            </a:r>
            <a:r>
              <a:rPr lang="en-US" altLang="en-US" sz="2400" dirty="0">
                <a:latin typeface="Century Gothic" panose="020B0502020202020204" pitchFamily="34" charset="0"/>
              </a:rPr>
              <a:t> </a:t>
            </a:r>
            <a:r>
              <a:rPr lang="sr-Cyrl-CS" altLang="en-US" sz="2400" dirty="0">
                <a:latin typeface="Century Gothic" panose="020B0502020202020204" pitchFamily="34" charset="0"/>
              </a:rPr>
              <a:t>ципеле</a:t>
            </a:r>
            <a:r>
              <a:rPr lang="en-US" altLang="en-US" sz="2400" dirty="0">
                <a:latin typeface="Century Gothic" panose="020B0502020202020204" pitchFamily="34" charset="0"/>
              </a:rPr>
              <a:t>, </a:t>
            </a:r>
            <a:r>
              <a:rPr lang="sr-Cyrl-CS" altLang="en-US" sz="2400" dirty="0">
                <a:latin typeface="Century Gothic" panose="020B0502020202020204" pitchFamily="34" charset="0"/>
              </a:rPr>
              <a:t>операције</a:t>
            </a:r>
            <a:r>
              <a:rPr lang="sl-SI" altLang="en-US" sz="2400" dirty="0">
                <a:latin typeface="Century Gothic" panose="020B0502020202020204" pitchFamily="34" charset="0"/>
              </a:rPr>
              <a:t> </a:t>
            </a:r>
            <a:r>
              <a:rPr lang="en-US" altLang="en-US" sz="2400" dirty="0">
                <a:latin typeface="Century Gothic" panose="020B0502020202020204" pitchFamily="34" charset="0"/>
              </a:rPr>
              <a:t>(</a:t>
            </a:r>
            <a:r>
              <a:rPr lang="sr-Cyrl-CS" altLang="en-US" sz="2400" dirty="0">
                <a:latin typeface="Century Gothic" panose="020B0502020202020204" pitchFamily="34" charset="0"/>
              </a:rPr>
              <a:t>ретко</a:t>
            </a:r>
            <a:r>
              <a:rPr lang="en-US" altLang="en-US" sz="2400" dirty="0">
                <a:latin typeface="Comic Sans MS" panose="030F0702030302020204" pitchFamily="66" charset="0"/>
              </a:rPr>
              <a:t>)</a:t>
            </a:r>
            <a:br>
              <a:rPr lang="en-US" altLang="en-US" sz="2400" dirty="0">
                <a:latin typeface="Comic Sans MS" panose="030F0702030302020204" pitchFamily="66" charset="0"/>
              </a:rPr>
            </a:br>
            <a:br>
              <a:rPr lang="en-US" altLang="en-US" sz="2400" dirty="0">
                <a:latin typeface="Comic Sans MS" panose="030F0702030302020204" pitchFamily="66" charset="0"/>
              </a:rPr>
            </a:br>
            <a:endParaRPr lang="en-US" altLang="en-US" sz="2400" b="1" u="sng" dirty="0">
              <a:latin typeface="Comic Sans MS" panose="030F0702030302020204" pitchFamily="66" charset="0"/>
            </a:endParaRPr>
          </a:p>
        </p:txBody>
      </p:sp>
      <p:pic>
        <p:nvPicPr>
          <p:cNvPr id="39939" name="Picture 3" descr="abstract469">
            <a:extLst>
              <a:ext uri="{FF2B5EF4-FFF2-40B4-BE49-F238E27FC236}">
                <a16:creationId xmlns:a16="http://schemas.microsoft.com/office/drawing/2014/main" id="{B47039DF-2BEB-41A1-B966-591420507A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200" y="0"/>
            <a:ext cx="304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63214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88C02D-6786-4C56-8BB7-054A143955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71450"/>
            <a:ext cx="8229600" cy="89535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Latn-CS" sz="4500" dirty="0">
                <a:solidFill>
                  <a:schemeClr val="tx1"/>
                </a:solidFill>
              </a:rPr>
              <a:t>    </a:t>
            </a:r>
            <a:br>
              <a:rPr lang="sr-Latn-CS" sz="4500" dirty="0">
                <a:solidFill>
                  <a:schemeClr val="tx1"/>
                </a:solidFill>
              </a:rPr>
            </a:br>
            <a:r>
              <a:rPr lang="sr-Latn-CS" sz="4500" dirty="0">
                <a:solidFill>
                  <a:schemeClr val="tx1"/>
                </a:solidFill>
              </a:rPr>
              <a:t>                     </a:t>
            </a:r>
            <a:br>
              <a:rPr lang="sr-Latn-CS" sz="4500" dirty="0">
                <a:solidFill>
                  <a:schemeClr val="tx1"/>
                </a:solidFill>
              </a:rPr>
            </a:br>
            <a:br>
              <a:rPr lang="sr-Latn-CS" sz="4500" dirty="0">
                <a:solidFill>
                  <a:schemeClr val="tx1"/>
                </a:solidFill>
              </a:rPr>
            </a:br>
            <a:br>
              <a:rPr lang="sr-Latn-CS" sz="4500" dirty="0">
                <a:solidFill>
                  <a:schemeClr val="tx1"/>
                </a:solidFill>
              </a:rPr>
            </a:br>
            <a:br>
              <a:rPr lang="sr-Latn-CS" sz="4500" dirty="0">
                <a:solidFill>
                  <a:schemeClr val="tx1"/>
                </a:solidFill>
              </a:rPr>
            </a:br>
            <a:br>
              <a:rPr lang="sr-Latn-CS" sz="4500" dirty="0">
                <a:solidFill>
                  <a:schemeClr val="tx1"/>
                </a:solidFill>
              </a:rPr>
            </a:br>
            <a:br>
              <a:rPr lang="sr-Latn-CS" sz="4500" dirty="0">
                <a:solidFill>
                  <a:schemeClr val="tx1"/>
                </a:solidFill>
              </a:rPr>
            </a:br>
            <a:br>
              <a:rPr lang="sr-Latn-CS" sz="4500" dirty="0">
                <a:solidFill>
                  <a:schemeClr val="tx1"/>
                </a:solidFill>
              </a:rPr>
            </a:br>
            <a:br>
              <a:rPr lang="sr-Latn-CS" sz="4500" dirty="0">
                <a:solidFill>
                  <a:schemeClr val="tx1"/>
                </a:solidFill>
              </a:rPr>
            </a:br>
            <a:r>
              <a:rPr lang="sr-Cyrl-CS" sz="4800" dirty="0">
                <a:solidFill>
                  <a:schemeClr val="tx1"/>
                </a:solidFill>
                <a:latin typeface="Century Gothic" panose="020B0502020202020204" pitchFamily="34" charset="0"/>
              </a:rPr>
              <a:t>Равно</a:t>
            </a:r>
            <a:r>
              <a:rPr lang="sr-Latn-CS" sz="4800" dirty="0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r>
              <a:rPr lang="sr-Cyrl-CS" sz="4800" dirty="0">
                <a:solidFill>
                  <a:schemeClr val="tx1"/>
                </a:solidFill>
                <a:latin typeface="Century Gothic" panose="020B0502020202020204" pitchFamily="34" charset="0"/>
              </a:rPr>
              <a:t>стопало</a:t>
            </a:r>
            <a:endParaRPr lang="en-US" sz="4800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FE19E3-5F43-4CCE-9A71-97E2BAEEE0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219200"/>
            <a:ext cx="8305800" cy="2667000"/>
          </a:xfrm>
        </p:spPr>
        <p:txBody>
          <a:bodyPr rtlCol="0">
            <a:normAutofit fontScale="92500" lnSpcReduction="10000"/>
          </a:bodyPr>
          <a:lstStyle/>
          <a:p>
            <a:pPr marL="274320" indent="-274320" algn="just" eaLnBrk="1" fontAlgn="auto" hangingPunct="1">
              <a:spcAft>
                <a:spcPts val="0"/>
              </a:spcAft>
              <a:buClr>
                <a:srgbClr val="94F5FA"/>
              </a:buClr>
              <a:buFont typeface="Wingdings" pitchFamily="2" charset="2"/>
              <a:buChar char="Ø"/>
              <a:defRPr/>
            </a:pPr>
            <a:r>
              <a:rPr lang="sr-Cyrl-CS" b="1" dirty="0"/>
              <a:t>карактерише</a:t>
            </a:r>
            <a:r>
              <a:rPr lang="sr-Latn-CS" b="1" dirty="0"/>
              <a:t> </a:t>
            </a:r>
            <a:r>
              <a:rPr lang="sr-Cyrl-CS" b="1" dirty="0"/>
              <a:t>спуштени</a:t>
            </a:r>
            <a:r>
              <a:rPr lang="sr-Latn-CS" b="1" dirty="0"/>
              <a:t> </a:t>
            </a:r>
            <a:r>
              <a:rPr lang="sr-Cyrl-CS" b="1" dirty="0"/>
              <a:t>уздужни</a:t>
            </a:r>
            <a:r>
              <a:rPr lang="sr-Latn-CS" b="1" dirty="0"/>
              <a:t> </a:t>
            </a:r>
            <a:r>
              <a:rPr lang="sr-Cyrl-CS" b="1" dirty="0"/>
              <a:t>свод</a:t>
            </a:r>
            <a:r>
              <a:rPr lang="sr-Latn-CS" b="1" dirty="0"/>
              <a:t> </a:t>
            </a:r>
            <a:r>
              <a:rPr lang="sr-Cyrl-CS" b="1" dirty="0"/>
              <a:t>стопала</a:t>
            </a:r>
            <a:r>
              <a:rPr lang="sr-Latn-CS" b="1" dirty="0"/>
              <a:t> (</a:t>
            </a:r>
            <a:r>
              <a:rPr lang="sr-Cyrl-CS" b="1" dirty="0"/>
              <a:t>ретко</a:t>
            </a:r>
            <a:r>
              <a:rPr lang="sr-Latn-CS" b="1" dirty="0"/>
              <a:t> </a:t>
            </a:r>
            <a:r>
              <a:rPr lang="sr-Cyrl-CS" b="1" dirty="0"/>
              <a:t>изолован</a:t>
            </a:r>
            <a:r>
              <a:rPr lang="sr-Latn-CS" b="1" dirty="0"/>
              <a:t> </a:t>
            </a:r>
            <a:r>
              <a:rPr lang="sr-Cyrl-CS" b="1" dirty="0"/>
              <a:t>деформитет</a:t>
            </a:r>
            <a:r>
              <a:rPr lang="sr-Latn-CS" b="1" dirty="0"/>
              <a:t>), </a:t>
            </a:r>
            <a:r>
              <a:rPr lang="sr-Cyrl-CS" b="1" dirty="0"/>
              <a:t>често</a:t>
            </a:r>
            <a:r>
              <a:rPr lang="sr-Latn-CS" b="1" dirty="0"/>
              <a:t> </a:t>
            </a:r>
            <a:r>
              <a:rPr lang="sr-Cyrl-CS" b="1" dirty="0"/>
              <a:t>праћен</a:t>
            </a:r>
            <a:r>
              <a:rPr lang="sr-Latn-CS" b="1" dirty="0"/>
              <a:t> </a:t>
            </a:r>
            <a:r>
              <a:rPr lang="sr-Cyrl-CS" b="1" dirty="0"/>
              <a:t>спуштеним</a:t>
            </a:r>
            <a:r>
              <a:rPr lang="sr-Latn-CS" b="1" dirty="0"/>
              <a:t> </a:t>
            </a:r>
            <a:r>
              <a:rPr lang="sr-Cyrl-CS" b="1" dirty="0"/>
              <a:t>попречним</a:t>
            </a:r>
            <a:r>
              <a:rPr lang="sr-Latn-CS" b="1" dirty="0"/>
              <a:t> </a:t>
            </a:r>
            <a:r>
              <a:rPr lang="sr-Cyrl-CS" b="1" dirty="0"/>
              <a:t>сводом</a:t>
            </a:r>
            <a:r>
              <a:rPr lang="sr-Latn-CS" b="1" dirty="0"/>
              <a:t> </a:t>
            </a:r>
            <a:r>
              <a:rPr lang="sr-Cyrl-CS" b="1" dirty="0"/>
              <a:t>и</a:t>
            </a:r>
            <a:r>
              <a:rPr lang="sr-Latn-CS" b="1" dirty="0"/>
              <a:t> </a:t>
            </a:r>
            <a:r>
              <a:rPr lang="sr-Cyrl-CS" b="1" dirty="0"/>
              <a:t>валгусом</a:t>
            </a:r>
            <a:r>
              <a:rPr lang="sr-Latn-CS" b="1" dirty="0"/>
              <a:t> </a:t>
            </a:r>
            <a:r>
              <a:rPr lang="sr-Cyrl-CS" b="1" dirty="0"/>
              <a:t>пете</a:t>
            </a:r>
            <a:endParaRPr lang="sr-Latn-CS" b="1" dirty="0"/>
          </a:p>
          <a:p>
            <a:pPr marL="274320" indent="-274320" algn="just" eaLnBrk="1" fontAlgn="auto" hangingPunct="1">
              <a:spcAft>
                <a:spcPts val="0"/>
              </a:spcAft>
              <a:buClr>
                <a:srgbClr val="94F5FA"/>
              </a:buClr>
              <a:buFont typeface="Wingdings" pitchFamily="2" charset="2"/>
              <a:buChar char="Ø"/>
              <a:defRPr/>
            </a:pPr>
            <a:r>
              <a:rPr lang="en-US" b="1" dirty="0"/>
              <a:t> 1.</a:t>
            </a:r>
            <a:r>
              <a:rPr lang="sr-Cyrl-CS" b="1" dirty="0"/>
              <a:t>пес</a:t>
            </a:r>
            <a:r>
              <a:rPr lang="en-US" b="1" dirty="0"/>
              <a:t> </a:t>
            </a:r>
            <a:r>
              <a:rPr lang="sr-Cyrl-CS" b="1" dirty="0"/>
              <a:t>планус</a:t>
            </a:r>
            <a:r>
              <a:rPr lang="en-US" b="1" dirty="0"/>
              <a:t> 2. </a:t>
            </a:r>
            <a:r>
              <a:rPr lang="sr-Cyrl-CS" b="1" dirty="0"/>
              <a:t>пес</a:t>
            </a:r>
            <a:r>
              <a:rPr lang="en-US" b="1" dirty="0"/>
              <a:t> </a:t>
            </a:r>
            <a:r>
              <a:rPr lang="sr-Cyrl-CS" b="1" dirty="0"/>
              <a:t>трансверсопланус</a:t>
            </a:r>
            <a:r>
              <a:rPr lang="en-US" b="1" dirty="0"/>
              <a:t> 3. </a:t>
            </a:r>
            <a:r>
              <a:rPr lang="sr-Cyrl-CS" b="1" dirty="0"/>
              <a:t>пес</a:t>
            </a:r>
            <a:r>
              <a:rPr lang="en-US" b="1" dirty="0"/>
              <a:t> </a:t>
            </a:r>
            <a:r>
              <a:rPr lang="sr-Cyrl-CS" b="1" dirty="0"/>
              <a:t>плановалгус</a:t>
            </a:r>
            <a:endParaRPr lang="sr-Latn-CS" b="1" dirty="0"/>
          </a:p>
          <a:p>
            <a:pPr marL="274320" indent="-274320" algn="just" eaLnBrk="1" fontAlgn="auto" hangingPunct="1">
              <a:spcAft>
                <a:spcPts val="0"/>
              </a:spcAft>
              <a:buClr>
                <a:srgbClr val="94F5FA"/>
              </a:buClr>
              <a:buFont typeface="Wingdings" pitchFamily="2" charset="2"/>
              <a:buChar char="Ø"/>
              <a:defRPr/>
            </a:pPr>
            <a:r>
              <a:rPr lang="sr-Latn-CS" b="1" dirty="0"/>
              <a:t> </a:t>
            </a:r>
            <a:r>
              <a:rPr lang="sr-Cyrl-CS" b="1" dirty="0"/>
              <a:t>Према</a:t>
            </a:r>
            <a:r>
              <a:rPr lang="sr-Latn-CS" b="1" dirty="0"/>
              <a:t> </a:t>
            </a:r>
            <a:r>
              <a:rPr lang="sr-Cyrl-CS" b="1" dirty="0"/>
              <a:t>ранијим</a:t>
            </a:r>
            <a:r>
              <a:rPr lang="sr-Latn-CS" b="1" dirty="0"/>
              <a:t> </a:t>
            </a:r>
            <a:r>
              <a:rPr lang="sr-Cyrl-CS" b="1" dirty="0"/>
              <a:t>стручним</a:t>
            </a:r>
            <a:r>
              <a:rPr lang="sr-Latn-CS" b="1" dirty="0"/>
              <a:t> </a:t>
            </a:r>
            <a:r>
              <a:rPr lang="sr-Cyrl-CS" b="1" dirty="0"/>
              <a:t>ставовима</a:t>
            </a:r>
            <a:r>
              <a:rPr lang="sr-Latn-CS" b="1" dirty="0"/>
              <a:t> </a:t>
            </a:r>
            <a:r>
              <a:rPr lang="sr-Cyrl-CS" b="1" dirty="0"/>
              <a:t>равно</a:t>
            </a:r>
            <a:r>
              <a:rPr lang="sr-Latn-CS" b="1" dirty="0"/>
              <a:t> </a:t>
            </a:r>
            <a:r>
              <a:rPr lang="sr-Cyrl-CS" b="1" dirty="0"/>
              <a:t>стопало</a:t>
            </a:r>
            <a:r>
              <a:rPr lang="sr-Latn-CS" b="1" dirty="0"/>
              <a:t> </a:t>
            </a:r>
            <a:r>
              <a:rPr lang="sr-Cyrl-CS" b="1" dirty="0"/>
              <a:t>није</a:t>
            </a:r>
            <a:r>
              <a:rPr lang="sr-Latn-CS" b="1" dirty="0"/>
              <a:t> </a:t>
            </a:r>
            <a:r>
              <a:rPr lang="sr-Cyrl-CS" b="1" dirty="0"/>
              <a:t>могло</a:t>
            </a:r>
            <a:r>
              <a:rPr lang="sr-Latn-CS" b="1" dirty="0"/>
              <a:t> </a:t>
            </a:r>
            <a:r>
              <a:rPr lang="sr-Cyrl-CS" b="1" dirty="0"/>
              <a:t>бити</a:t>
            </a:r>
            <a:r>
              <a:rPr lang="sr-Latn-CS" b="1" dirty="0"/>
              <a:t> </a:t>
            </a:r>
            <a:r>
              <a:rPr lang="sr-Cyrl-CS" b="1" dirty="0"/>
              <a:t>дефинисано</a:t>
            </a:r>
            <a:r>
              <a:rPr lang="sr-Latn-CS" b="1" dirty="0"/>
              <a:t> </a:t>
            </a:r>
            <a:r>
              <a:rPr lang="sr-Cyrl-CS" b="1" dirty="0"/>
              <a:t>пре</a:t>
            </a:r>
            <a:r>
              <a:rPr lang="en-US" b="1" dirty="0"/>
              <a:t> </a:t>
            </a:r>
            <a:r>
              <a:rPr lang="sr-Cyrl-CS" b="1" dirty="0"/>
              <a:t>треће</a:t>
            </a:r>
            <a:r>
              <a:rPr lang="sr-Latn-CS" b="1" dirty="0"/>
              <a:t> </a:t>
            </a:r>
            <a:r>
              <a:rPr lang="sr-Cyrl-CS" b="1" dirty="0"/>
              <a:t>године</a:t>
            </a:r>
            <a:r>
              <a:rPr lang="sr-Latn-CS" b="1" dirty="0"/>
              <a:t>. </a:t>
            </a:r>
            <a:r>
              <a:rPr lang="sr-Cyrl-CS" b="1" dirty="0"/>
              <a:t>Данас</a:t>
            </a:r>
            <a:r>
              <a:rPr lang="sr-Latn-CS" b="1" dirty="0"/>
              <a:t> </a:t>
            </a:r>
            <a:r>
              <a:rPr lang="sr-Cyrl-CS" b="1" dirty="0"/>
              <a:t>је</a:t>
            </a:r>
            <a:r>
              <a:rPr lang="sr-Latn-CS" b="1" dirty="0"/>
              <a:t> </a:t>
            </a:r>
            <a:r>
              <a:rPr lang="sr-Cyrl-CS" b="1" dirty="0"/>
              <a:t>та</a:t>
            </a:r>
            <a:r>
              <a:rPr lang="sr-Latn-CS" b="1" dirty="0"/>
              <a:t> </a:t>
            </a:r>
            <a:r>
              <a:rPr lang="sr-Cyrl-CS" b="1" dirty="0"/>
              <a:t>граница</a:t>
            </a:r>
            <a:r>
              <a:rPr lang="sr-Latn-CS" b="1" dirty="0"/>
              <a:t> </a:t>
            </a:r>
            <a:r>
              <a:rPr lang="sr-Cyrl-CS" b="1" dirty="0"/>
              <a:t>померена</a:t>
            </a:r>
            <a:r>
              <a:rPr lang="sr-Latn-CS" b="1" dirty="0"/>
              <a:t> </a:t>
            </a:r>
            <a:r>
              <a:rPr lang="sr-Cyrl-CS" b="1" dirty="0"/>
              <a:t>ка</a:t>
            </a:r>
            <a:r>
              <a:rPr lang="sr-Latn-CS" b="1" dirty="0"/>
              <a:t> </a:t>
            </a:r>
            <a:r>
              <a:rPr lang="sr-Cyrl-CS" b="1" dirty="0"/>
              <a:t>ранијем</a:t>
            </a:r>
            <a:r>
              <a:rPr lang="sr-Latn-CS" b="1" dirty="0"/>
              <a:t> </a:t>
            </a:r>
            <a:r>
              <a:rPr lang="sr-Cyrl-CS" b="1" dirty="0"/>
              <a:t>узрасту</a:t>
            </a:r>
            <a:endParaRPr lang="en-US" b="1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57316"/>
    </mc:Choice>
    <mc:Fallback xmlns="">
      <p:transition spd="slow" advTm="57316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>
            <a:extLst>
              <a:ext uri="{FF2B5EF4-FFF2-40B4-BE49-F238E27FC236}">
                <a16:creationId xmlns:a16="http://schemas.microsoft.com/office/drawing/2014/main" id="{9EF836E6-EFC2-4D2D-95C1-827DD29063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" y="331788"/>
            <a:ext cx="28194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7" name="Picture 3" descr="stopalo u pronaciji.jpg">
            <a:extLst>
              <a:ext uri="{FF2B5EF4-FFF2-40B4-BE49-F238E27FC236}">
                <a16:creationId xmlns:a16="http://schemas.microsoft.com/office/drawing/2014/main" id="{F0B78435-6AB4-4C55-8FC9-E7AF07A4E0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6450" y="2057400"/>
            <a:ext cx="5199063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87"/>
    </mc:Choice>
    <mc:Fallback xmlns="">
      <p:transition spd="slow" advTm="40087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Content Placeholder 2">
            <a:extLst>
              <a:ext uri="{FF2B5EF4-FFF2-40B4-BE49-F238E27FC236}">
                <a16:creationId xmlns:a16="http://schemas.microsoft.com/office/drawing/2014/main" id="{D57FFDC5-533F-44C3-AB42-2D519BFC86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14400"/>
            <a:ext cx="8915400" cy="3048000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sr-Latn-CS" altLang="en-US" b="1"/>
              <a:t> </a:t>
            </a:r>
            <a:r>
              <a:rPr lang="sr-Cyrl-CS" altLang="en-US" b="1"/>
              <a:t>Три</a:t>
            </a:r>
            <a:r>
              <a:rPr lang="sr-Latn-CS" altLang="en-US" b="1"/>
              <a:t> </a:t>
            </a:r>
            <a:r>
              <a:rPr lang="sr-Cyrl-CS" altLang="en-US" b="1"/>
              <a:t>типа</a:t>
            </a:r>
            <a:r>
              <a:rPr lang="sr-Latn-CS" altLang="en-US" b="1"/>
              <a:t> </a:t>
            </a:r>
            <a:r>
              <a:rPr lang="sr-Cyrl-CS" altLang="en-US" b="1"/>
              <a:t>деформитета</a:t>
            </a:r>
            <a:r>
              <a:rPr lang="sr-Latn-CS" altLang="en-US" b="1"/>
              <a:t>:</a:t>
            </a:r>
          </a:p>
          <a:p>
            <a:pPr lvl="1" eaLnBrk="1" hangingPunct="1">
              <a:buFont typeface="Wingdings" panose="05000000000000000000" pitchFamily="2" charset="2"/>
              <a:buChar char="Ø"/>
            </a:pPr>
            <a:r>
              <a:rPr lang="sr-Latn-CS" altLang="en-US" b="1"/>
              <a:t> </a:t>
            </a:r>
            <a:r>
              <a:rPr lang="sr-Cyrl-CS" altLang="en-US" b="1"/>
              <a:t>Флексибино</a:t>
            </a:r>
            <a:r>
              <a:rPr lang="sr-Latn-CS" altLang="en-US" b="1"/>
              <a:t>, </a:t>
            </a:r>
            <a:r>
              <a:rPr lang="sr-Cyrl-CS" altLang="en-US" b="1"/>
              <a:t>хипермобилно</a:t>
            </a:r>
            <a:r>
              <a:rPr lang="sr-Latn-CS" altLang="en-US" b="1"/>
              <a:t>, </a:t>
            </a:r>
            <a:r>
              <a:rPr lang="sr-Cyrl-CS" altLang="en-US" b="1"/>
              <a:t>равно</a:t>
            </a:r>
            <a:r>
              <a:rPr lang="sr-Latn-CS" altLang="en-US" b="1"/>
              <a:t> </a:t>
            </a:r>
            <a:r>
              <a:rPr lang="sr-Cyrl-CS" altLang="en-US" b="1"/>
              <a:t>стопало</a:t>
            </a:r>
            <a:r>
              <a:rPr lang="sr-Latn-CS" altLang="en-US" b="1"/>
              <a:t> – </a:t>
            </a:r>
            <a:r>
              <a:rPr lang="sr-Cyrl-CS" altLang="en-US" b="1"/>
              <a:t>најчешћи</a:t>
            </a:r>
            <a:r>
              <a:rPr lang="sr-Latn-CS" altLang="en-US" b="1"/>
              <a:t> </a:t>
            </a:r>
            <a:r>
              <a:rPr lang="sr-Cyrl-CS" altLang="en-US" b="1"/>
              <a:t>тип</a:t>
            </a:r>
            <a:r>
              <a:rPr lang="sr-Latn-CS" altLang="en-US" b="1"/>
              <a:t> (66% </a:t>
            </a:r>
            <a:r>
              <a:rPr lang="sr-Cyrl-CS" altLang="en-US" b="1"/>
              <a:t>случајева</a:t>
            </a:r>
            <a:r>
              <a:rPr lang="sr-Latn-CS" altLang="en-US" b="1"/>
              <a:t>)</a:t>
            </a:r>
          </a:p>
          <a:p>
            <a:pPr lvl="1" eaLnBrk="1" hangingPunct="1">
              <a:buFont typeface="Wingdings" panose="05000000000000000000" pitchFamily="2" charset="2"/>
              <a:buChar char="Ø"/>
            </a:pPr>
            <a:r>
              <a:rPr lang="sr-Latn-CS" altLang="en-US" b="1"/>
              <a:t> </a:t>
            </a:r>
            <a:r>
              <a:rPr lang="sr-Cyrl-CS" altLang="en-US" b="1"/>
              <a:t>Флексибилно</a:t>
            </a:r>
            <a:r>
              <a:rPr lang="sr-Latn-CS" altLang="en-US" b="1"/>
              <a:t>, </a:t>
            </a:r>
            <a:r>
              <a:rPr lang="sr-Cyrl-CS" altLang="en-US" b="1"/>
              <a:t>мобилно</a:t>
            </a:r>
            <a:r>
              <a:rPr lang="sr-Latn-CS" altLang="en-US" b="1"/>
              <a:t>, </a:t>
            </a:r>
            <a:r>
              <a:rPr lang="sr-Cyrl-CS" altLang="en-US" b="1"/>
              <a:t>равно</a:t>
            </a:r>
            <a:r>
              <a:rPr lang="sr-Latn-CS" altLang="en-US" b="1"/>
              <a:t> </a:t>
            </a:r>
            <a:r>
              <a:rPr lang="sr-Cyrl-CS" altLang="en-US" b="1"/>
              <a:t>стопало</a:t>
            </a:r>
            <a:r>
              <a:rPr lang="sr-Latn-CS" altLang="en-US" b="1"/>
              <a:t> – (25% </a:t>
            </a:r>
            <a:r>
              <a:rPr lang="sr-Cyrl-CS" altLang="en-US" b="1"/>
              <a:t>случајева</a:t>
            </a:r>
            <a:r>
              <a:rPr lang="sr-Latn-CS" altLang="en-US" b="1"/>
              <a:t>)</a:t>
            </a:r>
          </a:p>
          <a:p>
            <a:pPr lvl="1" eaLnBrk="1" hangingPunct="1">
              <a:buFont typeface="Wingdings" panose="05000000000000000000" pitchFamily="2" charset="2"/>
              <a:buChar char="Ø"/>
            </a:pPr>
            <a:r>
              <a:rPr lang="sr-Latn-CS" altLang="en-US" b="1"/>
              <a:t> </a:t>
            </a:r>
            <a:r>
              <a:rPr lang="sr-Cyrl-CS" altLang="en-US" b="1"/>
              <a:t>Ригидно</a:t>
            </a:r>
            <a:r>
              <a:rPr lang="sr-Latn-CS" altLang="en-US" b="1"/>
              <a:t> </a:t>
            </a:r>
            <a:r>
              <a:rPr lang="sr-Cyrl-CS" altLang="en-US" b="1"/>
              <a:t>равно</a:t>
            </a:r>
            <a:r>
              <a:rPr lang="sr-Latn-CS" altLang="en-US" b="1"/>
              <a:t> </a:t>
            </a:r>
            <a:r>
              <a:rPr lang="sr-Cyrl-CS" altLang="en-US" b="1"/>
              <a:t>стопало</a:t>
            </a:r>
            <a:r>
              <a:rPr lang="sr-Latn-CS" altLang="en-US" b="1"/>
              <a:t> – </a:t>
            </a:r>
            <a:r>
              <a:rPr lang="sr-Cyrl-CS" altLang="en-US" b="1"/>
              <a:t>најређи</a:t>
            </a:r>
            <a:r>
              <a:rPr lang="sr-Latn-CS" altLang="en-US" b="1"/>
              <a:t> </a:t>
            </a:r>
            <a:r>
              <a:rPr lang="sr-Cyrl-CS" altLang="en-US" b="1"/>
              <a:t>тип</a:t>
            </a:r>
            <a:r>
              <a:rPr lang="sr-Latn-CS" altLang="en-US" b="1"/>
              <a:t> (9% </a:t>
            </a:r>
            <a:r>
              <a:rPr lang="sr-Cyrl-CS" altLang="en-US" b="1"/>
              <a:t>случајева</a:t>
            </a:r>
            <a:r>
              <a:rPr lang="sr-Latn-CS" altLang="en-US" b="1"/>
              <a:t>)</a:t>
            </a:r>
            <a:endParaRPr lang="en-US" altLang="en-US"/>
          </a:p>
        </p:txBody>
      </p:sp>
      <p:pic>
        <p:nvPicPr>
          <p:cNvPr id="43011" name="Picture 2">
            <a:extLst>
              <a:ext uri="{FF2B5EF4-FFF2-40B4-BE49-F238E27FC236}">
                <a16:creationId xmlns:a16="http://schemas.microsoft.com/office/drawing/2014/main" id="{1768E3DB-7855-42FF-BFDE-2239379753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00400"/>
            <a:ext cx="37338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2" name="Picture 6" descr="pes_planus1.jpg">
            <a:extLst>
              <a:ext uri="{FF2B5EF4-FFF2-40B4-BE49-F238E27FC236}">
                <a16:creationId xmlns:a16="http://schemas.microsoft.com/office/drawing/2014/main" id="{AF3BC305-3303-459A-AFBD-D23D014BE3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3352800"/>
            <a:ext cx="25908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3" name="Picture 7" descr="pes planus dete.png">
            <a:extLst>
              <a:ext uri="{FF2B5EF4-FFF2-40B4-BE49-F238E27FC236}">
                <a16:creationId xmlns:a16="http://schemas.microsoft.com/office/drawing/2014/main" id="{5B9A7DA5-8C7D-4503-939F-D703A8344ED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4267200"/>
            <a:ext cx="29718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55737"/>
    </mc:Choice>
    <mc:Fallback xmlns="">
      <p:transition spd="slow" advTm="55737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Content Placeholder 2">
            <a:extLst>
              <a:ext uri="{FF2B5EF4-FFF2-40B4-BE49-F238E27FC236}">
                <a16:creationId xmlns:a16="http://schemas.microsoft.com/office/drawing/2014/main" id="{9DEE0861-0FE9-4937-9B40-0A00BB8BF8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228600"/>
            <a:ext cx="8229600" cy="6096000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sr-Cyrl-CS" altLang="en-US" b="1"/>
              <a:t>Узроци</a:t>
            </a:r>
            <a:r>
              <a:rPr lang="en-US" altLang="en-US" b="1"/>
              <a:t> </a:t>
            </a:r>
            <a:r>
              <a:rPr lang="sr-Latn-CS" altLang="en-US" b="1"/>
              <a:t>:</a:t>
            </a:r>
            <a:endParaRPr lang="en-US" altLang="en-US" b="1"/>
          </a:p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US" altLang="en-US" b="1"/>
              <a:t> </a:t>
            </a:r>
            <a:r>
              <a:rPr lang="sr-Cyrl-CS" altLang="en-US" b="1"/>
              <a:t>Поремећај</a:t>
            </a:r>
            <a:r>
              <a:rPr lang="sr-Latn-CS" altLang="en-US" b="1"/>
              <a:t> </a:t>
            </a:r>
            <a:r>
              <a:rPr lang="sr-Cyrl-CS" altLang="en-US" b="1"/>
              <a:t>статике</a:t>
            </a:r>
            <a:r>
              <a:rPr lang="sr-Latn-CS" altLang="en-US" b="1"/>
              <a:t> </a:t>
            </a:r>
            <a:r>
              <a:rPr lang="sr-Cyrl-CS" altLang="en-US" b="1"/>
              <a:t>тела</a:t>
            </a:r>
            <a:endParaRPr lang="sr-Latn-CS" altLang="en-US" b="1"/>
          </a:p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US" altLang="en-US" b="1"/>
              <a:t> </a:t>
            </a:r>
            <a:r>
              <a:rPr lang="sr-Cyrl-CS" altLang="en-US" b="1"/>
              <a:t>Мултипли</a:t>
            </a:r>
            <a:r>
              <a:rPr lang="sr-Latn-CS" altLang="en-US" b="1"/>
              <a:t> </a:t>
            </a:r>
            <a:r>
              <a:rPr lang="sr-Cyrl-CS" altLang="en-US" b="1"/>
              <a:t>деформитети</a:t>
            </a:r>
            <a:r>
              <a:rPr lang="en-US" altLang="en-US" b="1"/>
              <a:t> </a:t>
            </a:r>
            <a:r>
              <a:rPr lang="sr-Cyrl-CS" altLang="en-US" b="1"/>
              <a:t>зглобова</a:t>
            </a:r>
            <a:endParaRPr lang="sr-Latn-CS" altLang="en-US" b="1"/>
          </a:p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US" altLang="en-US" b="1"/>
              <a:t> </a:t>
            </a:r>
            <a:r>
              <a:rPr lang="sr-Cyrl-CS" altLang="en-US" b="1"/>
              <a:t>Неуромишићни</a:t>
            </a:r>
            <a:r>
              <a:rPr lang="sr-Latn-CS" altLang="en-US" b="1"/>
              <a:t> </a:t>
            </a:r>
            <a:r>
              <a:rPr lang="sr-Cyrl-CS" altLang="en-US" b="1"/>
              <a:t>поремећаји</a:t>
            </a:r>
            <a:endParaRPr lang="sr-Latn-CS" altLang="en-US" b="1"/>
          </a:p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US" altLang="en-US" b="1"/>
              <a:t> </a:t>
            </a:r>
            <a:r>
              <a:rPr lang="sr-Cyrl-CS" altLang="en-US" b="1"/>
              <a:t>Болести</a:t>
            </a:r>
            <a:r>
              <a:rPr lang="sr-Latn-CS" altLang="en-US" b="1"/>
              <a:t> </a:t>
            </a:r>
            <a:r>
              <a:rPr lang="sr-Cyrl-CS" altLang="en-US" b="1"/>
              <a:t>везивног</a:t>
            </a:r>
            <a:r>
              <a:rPr lang="sr-Latn-CS" altLang="en-US" b="1"/>
              <a:t> </a:t>
            </a:r>
            <a:r>
              <a:rPr lang="sr-Cyrl-CS" altLang="en-US" b="1"/>
              <a:t>ткива</a:t>
            </a:r>
            <a:endParaRPr lang="sr-Latn-CS" altLang="en-US" b="1"/>
          </a:p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sr-Cyrl-CS" altLang="en-US" b="1"/>
              <a:t>Генетска</a:t>
            </a:r>
            <a:r>
              <a:rPr lang="sr-Latn-CS" altLang="en-US" b="1"/>
              <a:t> </a:t>
            </a:r>
            <a:r>
              <a:rPr lang="sr-Cyrl-CS" altLang="en-US" b="1"/>
              <a:t>предиспозиција</a:t>
            </a:r>
            <a:endParaRPr lang="sr-Latn-CS" altLang="en-US" b="1"/>
          </a:p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sr-Cyrl-CS" altLang="en-US" b="1"/>
              <a:t>Лоше</a:t>
            </a:r>
            <a:r>
              <a:rPr lang="sr-Latn-CS" altLang="en-US" b="1"/>
              <a:t> </a:t>
            </a:r>
            <a:r>
              <a:rPr lang="sr-Cyrl-CS" altLang="en-US" b="1"/>
              <a:t>навике</a:t>
            </a:r>
            <a:r>
              <a:rPr lang="sr-Latn-CS" altLang="en-US" b="1"/>
              <a:t> </a:t>
            </a:r>
            <a:r>
              <a:rPr lang="sr-Cyrl-CS" altLang="en-US" b="1"/>
              <a:t>током</a:t>
            </a:r>
            <a:r>
              <a:rPr lang="sr-Latn-CS" altLang="en-US" b="1"/>
              <a:t> </a:t>
            </a:r>
            <a:r>
              <a:rPr lang="sr-Cyrl-CS" altLang="en-US" b="1"/>
              <a:t>раста</a:t>
            </a:r>
            <a:r>
              <a:rPr lang="sr-Latn-CS" altLang="en-US" b="1"/>
              <a:t> </a:t>
            </a:r>
            <a:r>
              <a:rPr lang="sr-Cyrl-CS" altLang="en-US" b="1"/>
              <a:t>и</a:t>
            </a:r>
            <a:r>
              <a:rPr lang="sr-Latn-CS" altLang="en-US" b="1"/>
              <a:t> </a:t>
            </a:r>
            <a:r>
              <a:rPr lang="sr-Cyrl-CS" altLang="en-US" b="1"/>
              <a:t>развоја</a:t>
            </a:r>
            <a:endParaRPr lang="sr-Latn-CS" altLang="en-US" b="1"/>
          </a:p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sr-Cyrl-CS" altLang="en-US" b="1"/>
              <a:t>Уродјена</a:t>
            </a:r>
            <a:r>
              <a:rPr lang="sr-Latn-CS" altLang="en-US" b="1"/>
              <a:t> </a:t>
            </a:r>
            <a:r>
              <a:rPr lang="sr-Cyrl-CS" altLang="en-US" b="1"/>
              <a:t>и</a:t>
            </a:r>
            <a:r>
              <a:rPr lang="sr-Latn-CS" altLang="en-US" b="1"/>
              <a:t> </a:t>
            </a:r>
            <a:r>
              <a:rPr lang="sr-Cyrl-CS" altLang="en-US" b="1"/>
              <a:t>стечена</a:t>
            </a:r>
            <a:r>
              <a:rPr lang="sr-Latn-CS" altLang="en-US" b="1"/>
              <a:t> </a:t>
            </a:r>
            <a:r>
              <a:rPr lang="sr-Cyrl-CS" altLang="en-US" b="1"/>
              <a:t>слабост</a:t>
            </a:r>
            <a:r>
              <a:rPr lang="sr-Latn-CS" altLang="en-US" b="1"/>
              <a:t> </a:t>
            </a:r>
            <a:r>
              <a:rPr lang="sr-Cyrl-CS" altLang="en-US" b="1"/>
              <a:t>лигаментарног</a:t>
            </a:r>
            <a:r>
              <a:rPr lang="sr-Latn-CS" altLang="en-US" b="1"/>
              <a:t> </a:t>
            </a:r>
            <a:r>
              <a:rPr lang="sr-Cyrl-CS" altLang="en-US" b="1"/>
              <a:t>система</a:t>
            </a:r>
            <a:endParaRPr lang="sr-Latn-CS" altLang="en-US" b="1"/>
          </a:p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sr-Cyrl-CS" altLang="en-US" b="1"/>
              <a:t>Форсирано</a:t>
            </a:r>
            <a:r>
              <a:rPr lang="en-US" altLang="en-US" b="1"/>
              <a:t> </a:t>
            </a:r>
            <a:r>
              <a:rPr lang="sr-Cyrl-CS" altLang="en-US" b="1"/>
              <a:t>постављање</a:t>
            </a:r>
            <a:r>
              <a:rPr lang="en-US" altLang="en-US" b="1"/>
              <a:t> </a:t>
            </a:r>
            <a:r>
              <a:rPr lang="sr-Cyrl-CS" altLang="en-US" b="1"/>
              <a:t>на</a:t>
            </a:r>
            <a:r>
              <a:rPr lang="en-US" altLang="en-US" b="1"/>
              <a:t> </a:t>
            </a:r>
            <a:r>
              <a:rPr lang="sr-Cyrl-CS" altLang="en-US" b="1"/>
              <a:t>ноге</a:t>
            </a:r>
            <a:r>
              <a:rPr lang="en-US" altLang="en-US" b="1"/>
              <a:t> </a:t>
            </a:r>
            <a:r>
              <a:rPr lang="sr-Cyrl-CS" altLang="en-US" b="1"/>
              <a:t>раније</a:t>
            </a:r>
            <a:r>
              <a:rPr lang="en-US" altLang="en-US" b="1"/>
              <a:t> </a:t>
            </a:r>
            <a:r>
              <a:rPr lang="sr-Cyrl-CS" altLang="en-US" b="1"/>
              <a:t>од</a:t>
            </a:r>
            <a:r>
              <a:rPr lang="en-US" altLang="en-US" b="1"/>
              <a:t> </a:t>
            </a:r>
            <a:r>
              <a:rPr lang="sr-Cyrl-CS" altLang="en-US" b="1"/>
              <a:t>очекиваног</a:t>
            </a:r>
            <a:r>
              <a:rPr lang="sr-Latn-CS" altLang="en-US" b="1"/>
              <a:t> </a:t>
            </a:r>
            <a:r>
              <a:rPr lang="sr-Cyrl-CS" altLang="en-US" b="1"/>
              <a:t>узраста</a:t>
            </a:r>
            <a:r>
              <a:rPr lang="en-GB" altLang="en-US" b="1"/>
              <a:t>!</a:t>
            </a:r>
            <a:endParaRPr lang="sr-Latn-CS" altLang="en-US" b="1"/>
          </a:p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sr-Cyrl-CS" altLang="en-US" b="1"/>
              <a:t>Гојазност</a:t>
            </a:r>
            <a:endParaRPr lang="sr-Latn-CS" altLang="en-US" b="1"/>
          </a:p>
          <a:p>
            <a:pPr lvl="1" eaLnBrk="1" hangingPunct="1">
              <a:buFont typeface="Wingdings" panose="05000000000000000000" pitchFamily="2" charset="2"/>
              <a:buNone/>
            </a:pPr>
            <a:endParaRPr lang="sr-Latn-CS" altLang="en-US" b="1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79027"/>
    </mc:Choice>
    <mc:Fallback xmlns="">
      <p:transition spd="slow" advTm="79027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9" descr="26012010010.jpg">
            <a:extLst>
              <a:ext uri="{FF2B5EF4-FFF2-40B4-BE49-F238E27FC236}">
                <a16:creationId xmlns:a16="http://schemas.microsoft.com/office/drawing/2014/main" id="{96F5B563-2C19-4D98-BCEC-5FC2052EE6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30163"/>
            <a:ext cx="5472112" cy="410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9" name="Picture 5" descr="26012010011.jpg">
            <a:extLst>
              <a:ext uri="{FF2B5EF4-FFF2-40B4-BE49-F238E27FC236}">
                <a16:creationId xmlns:a16="http://schemas.microsoft.com/office/drawing/2014/main" id="{8EF749B8-71E9-4518-BBAB-E960509A4A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14663"/>
            <a:ext cx="5486400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Picture 4" descr="stopalo u pronaciji 1.jpg">
            <a:extLst>
              <a:ext uri="{FF2B5EF4-FFF2-40B4-BE49-F238E27FC236}">
                <a16:creationId xmlns:a16="http://schemas.microsoft.com/office/drawing/2014/main" id="{A63F2CD4-76F8-4B73-B3C4-1CC781A565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30188"/>
            <a:ext cx="3595688" cy="3903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219"/>
    </mc:Choice>
    <mc:Fallback xmlns="">
      <p:transition spd="slow" advTm="15219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8" descr="pes planus2.jpg">
            <a:extLst>
              <a:ext uri="{FF2B5EF4-FFF2-40B4-BE49-F238E27FC236}">
                <a16:creationId xmlns:a16="http://schemas.microsoft.com/office/drawing/2014/main" id="{22501EE2-AF30-4F54-9449-0780702E9E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0"/>
            <a:ext cx="8458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988"/>
    </mc:Choice>
    <mc:Fallback xmlns="">
      <p:transition spd="slow" advTm="13988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4" descr="024">
            <a:extLst>
              <a:ext uri="{FF2B5EF4-FFF2-40B4-BE49-F238E27FC236}">
                <a16:creationId xmlns:a16="http://schemas.microsoft.com/office/drawing/2014/main" id="{DCB9FDB9-6881-430D-930A-210142787B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04800"/>
            <a:ext cx="8335963" cy="625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17006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>
            <a:extLst>
              <a:ext uri="{FF2B5EF4-FFF2-40B4-BE49-F238E27FC236}">
                <a16:creationId xmlns:a16="http://schemas.microsoft.com/office/drawing/2014/main" id="{195DB5E4-B5C5-4E7E-80AB-A4C7FB0DDF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609600"/>
            <a:ext cx="8229600" cy="1143000"/>
          </a:xfrm>
        </p:spPr>
        <p:txBody>
          <a:bodyPr/>
          <a:lstStyle/>
          <a:p>
            <a:pPr eaLnBrk="1" hangingPunct="1"/>
            <a:r>
              <a:rPr lang="sr-Cyrl-CS" altLang="en-US" sz="2400">
                <a:solidFill>
                  <a:schemeClr val="tx1"/>
                </a:solidFill>
                <a:latin typeface="Constantia" panose="02030602050306030303" pitchFamily="18" charset="0"/>
              </a:rPr>
              <a:t>Равна</a:t>
            </a:r>
            <a:r>
              <a:rPr lang="en-US" altLang="en-US" sz="2400">
                <a:solidFill>
                  <a:schemeClr val="tx1"/>
                </a:solidFill>
                <a:latin typeface="Constantia" panose="02030602050306030303" pitchFamily="18" charset="0"/>
              </a:rPr>
              <a:t> </a:t>
            </a:r>
            <a:r>
              <a:rPr lang="sr-Cyrl-CS" altLang="en-US" sz="2400">
                <a:solidFill>
                  <a:schemeClr val="tx1"/>
                </a:solidFill>
                <a:latin typeface="Constantia" panose="02030602050306030303" pitchFamily="18" charset="0"/>
              </a:rPr>
              <a:t>стопала</a:t>
            </a:r>
            <a:r>
              <a:rPr lang="en-US" altLang="en-US" sz="2400">
                <a:solidFill>
                  <a:schemeClr val="tx1"/>
                </a:solidFill>
                <a:latin typeface="Constantia" panose="02030602050306030303" pitchFamily="18" charset="0"/>
              </a:rPr>
              <a:t> </a:t>
            </a:r>
            <a:r>
              <a:rPr lang="sr-Cyrl-CS" altLang="en-US" sz="2400">
                <a:solidFill>
                  <a:schemeClr val="tx1"/>
                </a:solidFill>
                <a:latin typeface="Constantia" panose="02030602050306030303" pitchFamily="18" charset="0"/>
              </a:rPr>
              <a:t>клинички</a:t>
            </a:r>
            <a:r>
              <a:rPr lang="sr-Latn-CS" altLang="en-US" sz="2400">
                <a:solidFill>
                  <a:schemeClr val="tx1"/>
                </a:solidFill>
                <a:latin typeface="Constantia" panose="02030602050306030303" pitchFamily="18" charset="0"/>
              </a:rPr>
              <a:t> </a:t>
            </a:r>
            <a:r>
              <a:rPr lang="sr-Cyrl-CS" altLang="en-US" sz="2400">
                <a:solidFill>
                  <a:schemeClr val="tx1"/>
                </a:solidFill>
                <a:latin typeface="Constantia" panose="02030602050306030303" pitchFamily="18" charset="0"/>
              </a:rPr>
              <a:t>се</a:t>
            </a:r>
            <a:r>
              <a:rPr lang="sr-Latn-CS" altLang="en-US" sz="2400">
                <a:solidFill>
                  <a:schemeClr val="tx1"/>
                </a:solidFill>
                <a:latin typeface="Constantia" panose="02030602050306030303" pitchFamily="18" charset="0"/>
              </a:rPr>
              <a:t> </a:t>
            </a:r>
            <a:r>
              <a:rPr lang="sr-Cyrl-CS" altLang="en-US" sz="2400">
                <a:solidFill>
                  <a:schemeClr val="tx1"/>
                </a:solidFill>
                <a:latin typeface="Constantia" panose="02030602050306030303" pitchFamily="18" charset="0"/>
              </a:rPr>
              <a:t>најчешће</a:t>
            </a:r>
            <a:r>
              <a:rPr lang="sr-Latn-CS" altLang="en-US" sz="2400">
                <a:solidFill>
                  <a:schemeClr val="tx1"/>
                </a:solidFill>
                <a:latin typeface="Constantia" panose="02030602050306030303" pitchFamily="18" charset="0"/>
              </a:rPr>
              <a:t> </a:t>
            </a:r>
            <a:r>
              <a:rPr lang="sr-Cyrl-CS" altLang="en-US" sz="2400">
                <a:solidFill>
                  <a:schemeClr val="tx1"/>
                </a:solidFill>
                <a:latin typeface="Constantia" panose="02030602050306030303" pitchFamily="18" charset="0"/>
              </a:rPr>
              <a:t>региструју</a:t>
            </a:r>
            <a:r>
              <a:rPr lang="sr-Latn-CS" altLang="en-US" sz="2400">
                <a:solidFill>
                  <a:schemeClr val="tx1"/>
                </a:solidFill>
                <a:latin typeface="Constantia" panose="02030602050306030303" pitchFamily="18" charset="0"/>
              </a:rPr>
              <a:t> </a:t>
            </a:r>
            <a:r>
              <a:rPr lang="sr-Cyrl-CS" altLang="en-US" sz="2400">
                <a:solidFill>
                  <a:schemeClr val="tx1"/>
                </a:solidFill>
                <a:latin typeface="Constantia" panose="02030602050306030303" pitchFamily="18" charset="0"/>
              </a:rPr>
              <a:t>у</a:t>
            </a:r>
            <a:r>
              <a:rPr lang="sr-Latn-CS" altLang="en-US" sz="2400">
                <a:solidFill>
                  <a:schemeClr val="tx1"/>
                </a:solidFill>
                <a:latin typeface="Constantia" panose="02030602050306030303" pitchFamily="18" charset="0"/>
              </a:rPr>
              <a:t> </a:t>
            </a:r>
            <a:r>
              <a:rPr lang="sr-Cyrl-CS" altLang="en-US" sz="2400">
                <a:solidFill>
                  <a:schemeClr val="tx1"/>
                </a:solidFill>
                <a:latin typeface="Constantia" panose="02030602050306030303" pitchFamily="18" charset="0"/>
              </a:rPr>
              <a:t>млађем</a:t>
            </a:r>
            <a:r>
              <a:rPr lang="sr-Latn-CS" altLang="en-US" sz="2400">
                <a:solidFill>
                  <a:schemeClr val="tx1"/>
                </a:solidFill>
                <a:latin typeface="Constantia" panose="02030602050306030303" pitchFamily="18" charset="0"/>
              </a:rPr>
              <a:t> </a:t>
            </a:r>
            <a:r>
              <a:rPr lang="sr-Cyrl-CS" altLang="en-US" sz="2400">
                <a:solidFill>
                  <a:schemeClr val="tx1"/>
                </a:solidFill>
                <a:latin typeface="Constantia" panose="02030602050306030303" pitchFamily="18" charset="0"/>
              </a:rPr>
              <a:t>животном</a:t>
            </a:r>
            <a:r>
              <a:rPr lang="sr-Latn-CS" altLang="en-US" sz="2400">
                <a:solidFill>
                  <a:schemeClr val="tx1"/>
                </a:solidFill>
                <a:latin typeface="Constantia" panose="02030602050306030303" pitchFamily="18" charset="0"/>
              </a:rPr>
              <a:t> </a:t>
            </a:r>
            <a:r>
              <a:rPr lang="sr-Cyrl-CS" altLang="en-US" sz="2400">
                <a:solidFill>
                  <a:schemeClr val="tx1"/>
                </a:solidFill>
                <a:latin typeface="Constantia" panose="02030602050306030303" pitchFamily="18" charset="0"/>
              </a:rPr>
              <a:t>добу</a:t>
            </a:r>
            <a:r>
              <a:rPr lang="sr-Latn-CS" altLang="en-US" sz="2400">
                <a:solidFill>
                  <a:schemeClr val="tx1"/>
                </a:solidFill>
                <a:latin typeface="Constantia" panose="02030602050306030303" pitchFamily="18" charset="0"/>
              </a:rPr>
              <a:t> (</a:t>
            </a:r>
            <a:r>
              <a:rPr lang="sr-Cyrl-CS" altLang="en-US" sz="2400">
                <a:solidFill>
                  <a:schemeClr val="tx1"/>
                </a:solidFill>
                <a:latin typeface="Constantia" panose="02030602050306030303" pitchFamily="18" charset="0"/>
              </a:rPr>
              <a:t>од</a:t>
            </a:r>
            <a:r>
              <a:rPr lang="sr-Latn-CS" altLang="en-US" sz="2400">
                <a:solidFill>
                  <a:schemeClr val="tx1"/>
                </a:solidFill>
                <a:latin typeface="Constantia" panose="02030602050306030303" pitchFamily="18" charset="0"/>
              </a:rPr>
              <a:t> 2 </a:t>
            </a:r>
            <a:r>
              <a:rPr lang="sr-Cyrl-CS" altLang="en-US" sz="2400">
                <a:solidFill>
                  <a:schemeClr val="tx1"/>
                </a:solidFill>
                <a:latin typeface="Constantia" panose="02030602050306030303" pitchFamily="18" charset="0"/>
              </a:rPr>
              <a:t>до</a:t>
            </a:r>
            <a:r>
              <a:rPr lang="sr-Latn-CS" altLang="en-US" sz="2400">
                <a:solidFill>
                  <a:schemeClr val="tx1"/>
                </a:solidFill>
                <a:latin typeface="Constantia" panose="02030602050306030303" pitchFamily="18" charset="0"/>
              </a:rPr>
              <a:t> 4 </a:t>
            </a:r>
            <a:r>
              <a:rPr lang="sr-Cyrl-CS" altLang="en-US" sz="2400">
                <a:solidFill>
                  <a:schemeClr val="tx1"/>
                </a:solidFill>
                <a:latin typeface="Constantia" panose="02030602050306030303" pitchFamily="18" charset="0"/>
              </a:rPr>
              <a:t>године</a:t>
            </a:r>
            <a:r>
              <a:rPr lang="sr-Latn-CS" altLang="en-US" sz="2400">
                <a:solidFill>
                  <a:schemeClr val="tx1"/>
                </a:solidFill>
                <a:latin typeface="Constantia" panose="02030602050306030303" pitchFamily="18" charset="0"/>
              </a:rPr>
              <a:t> </a:t>
            </a:r>
            <a:r>
              <a:rPr lang="sr-Cyrl-CS" altLang="en-US" sz="2400">
                <a:solidFill>
                  <a:schemeClr val="tx1"/>
                </a:solidFill>
                <a:latin typeface="Constantia" panose="02030602050306030303" pitchFamily="18" charset="0"/>
              </a:rPr>
              <a:t>живота</a:t>
            </a:r>
            <a:r>
              <a:rPr lang="sr-Latn-CS" altLang="en-US" sz="2400">
                <a:solidFill>
                  <a:schemeClr val="tx1"/>
                </a:solidFill>
                <a:latin typeface="Constantia" panose="02030602050306030303" pitchFamily="18" charset="0"/>
              </a:rPr>
              <a:t>)</a:t>
            </a:r>
            <a:endParaRPr lang="en-US" altLang="en-US" sz="240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pic>
        <p:nvPicPr>
          <p:cNvPr id="48131" name="Picture 2">
            <a:extLst>
              <a:ext uri="{FF2B5EF4-FFF2-40B4-BE49-F238E27FC236}">
                <a16:creationId xmlns:a16="http://schemas.microsoft.com/office/drawing/2014/main" id="{973776D3-2F76-4149-BE99-49D9315B7E6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43200" y="1828800"/>
            <a:ext cx="3652838" cy="2249488"/>
          </a:xfrm>
        </p:spPr>
      </p:pic>
      <p:sp>
        <p:nvSpPr>
          <p:cNvPr id="48132" name="Content Placeholder 2">
            <a:extLst>
              <a:ext uri="{FF2B5EF4-FFF2-40B4-BE49-F238E27FC236}">
                <a16:creationId xmlns:a16="http://schemas.microsoft.com/office/drawing/2014/main" id="{ECDE9B9A-559B-4B19-8B2C-C660B323A8FB}"/>
              </a:ext>
            </a:extLst>
          </p:cNvPr>
          <p:cNvSpPr>
            <a:spLocks/>
          </p:cNvSpPr>
          <p:nvPr/>
        </p:nvSpPr>
        <p:spPr bwMode="auto">
          <a:xfrm>
            <a:off x="609600" y="4343400"/>
            <a:ext cx="82296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" panose="05000000000000000000" pitchFamily="2" charset="2"/>
              <a:buChar char="Ø"/>
            </a:pPr>
            <a:r>
              <a:rPr lang="en-US" altLang="en-US" sz="2400" b="1">
                <a:latin typeface="Constantia" panose="02030602050306030303" pitchFamily="18" charset="0"/>
              </a:rPr>
              <a:t> </a:t>
            </a:r>
            <a:r>
              <a:rPr lang="sr-Cyrl-CS" altLang="en-US" sz="2400" b="1">
                <a:latin typeface="Constantia" panose="02030602050306030303" pitchFamily="18" charset="0"/>
              </a:rPr>
              <a:t>Проблем</a:t>
            </a:r>
            <a:r>
              <a:rPr lang="en-US" altLang="en-US" sz="2400" b="1">
                <a:latin typeface="Constantia" panose="02030602050306030303" pitchFamily="18" charset="0"/>
              </a:rPr>
              <a:t> </a:t>
            </a:r>
            <a:r>
              <a:rPr lang="sr-Cyrl-CS" altLang="en-US" sz="2400" b="1">
                <a:latin typeface="Constantia" panose="02030602050306030303" pitchFamily="18" charset="0"/>
              </a:rPr>
              <a:t>са</a:t>
            </a:r>
            <a:r>
              <a:rPr lang="en-US" altLang="en-US" sz="2400" b="1">
                <a:latin typeface="Constantia" panose="02030602050306030303" pitchFamily="18" charset="0"/>
              </a:rPr>
              <a:t> </a:t>
            </a:r>
            <a:r>
              <a:rPr lang="sr-Cyrl-CS" altLang="en-US" sz="2400" b="1">
                <a:latin typeface="Constantia" panose="02030602050306030303" pitchFamily="18" charset="0"/>
              </a:rPr>
              <a:t>равним</a:t>
            </a:r>
            <a:r>
              <a:rPr lang="en-US" altLang="en-US" sz="2400" b="1">
                <a:latin typeface="Constantia" panose="02030602050306030303" pitchFamily="18" charset="0"/>
              </a:rPr>
              <a:t> </a:t>
            </a:r>
            <a:r>
              <a:rPr lang="sr-Cyrl-CS" altLang="en-US" sz="2400" b="1">
                <a:latin typeface="Constantia" panose="02030602050306030303" pitchFamily="18" charset="0"/>
              </a:rPr>
              <a:t>стопалима</a:t>
            </a:r>
            <a:r>
              <a:rPr lang="en-US" altLang="en-US" sz="2400" b="1">
                <a:latin typeface="Constantia" panose="02030602050306030303" pitchFamily="18" charset="0"/>
              </a:rPr>
              <a:t> </a:t>
            </a:r>
            <a:r>
              <a:rPr lang="sr-Cyrl-CS" altLang="en-US" sz="2400" b="1">
                <a:latin typeface="Constantia" panose="02030602050306030303" pitchFamily="18" charset="0"/>
              </a:rPr>
              <a:t>данас</a:t>
            </a:r>
            <a:r>
              <a:rPr lang="en-US" altLang="en-US" sz="2400" b="1">
                <a:latin typeface="Constantia" panose="02030602050306030303" pitchFamily="18" charset="0"/>
              </a:rPr>
              <a:t> </a:t>
            </a:r>
            <a:r>
              <a:rPr lang="sr-Cyrl-CS" altLang="en-US" sz="2400" b="1">
                <a:latin typeface="Constantia" panose="02030602050306030303" pitchFamily="18" charset="0"/>
              </a:rPr>
              <a:t>има</a:t>
            </a:r>
            <a:r>
              <a:rPr lang="en-US" altLang="en-US" sz="2400" b="1">
                <a:latin typeface="Constantia" panose="02030602050306030303" pitchFamily="18" charset="0"/>
              </a:rPr>
              <a:t> </a:t>
            </a:r>
            <a:r>
              <a:rPr lang="sr-Cyrl-CS" altLang="en-US" sz="2400" b="1">
                <a:latin typeface="Constantia" panose="02030602050306030303" pitchFamily="18" charset="0"/>
              </a:rPr>
              <a:t>око</a:t>
            </a:r>
            <a:r>
              <a:rPr lang="en-US" altLang="en-US" sz="2400" b="1">
                <a:latin typeface="Constantia" panose="02030602050306030303" pitchFamily="18" charset="0"/>
              </a:rPr>
              <a:t> 12% </a:t>
            </a:r>
            <a:r>
              <a:rPr lang="sr-Cyrl-CS" altLang="en-US" sz="2400" b="1">
                <a:latin typeface="Constantia" panose="02030602050306030303" pitchFamily="18" charset="0"/>
              </a:rPr>
              <a:t>седмогодишњака</a:t>
            </a:r>
            <a:r>
              <a:rPr lang="sr-Latn-CS" altLang="en-US" sz="2400" b="1">
                <a:latin typeface="Constantia" panose="02030602050306030303" pitchFamily="18" charset="0"/>
              </a:rPr>
              <a:t>, </a:t>
            </a:r>
            <a:r>
              <a:rPr lang="sr-Cyrl-CS" altLang="en-US" sz="2400" b="1">
                <a:latin typeface="Constantia" panose="02030602050306030303" pitchFamily="18" charset="0"/>
              </a:rPr>
              <a:t>Институт</a:t>
            </a:r>
            <a:r>
              <a:rPr lang="sr-Latn-CS" altLang="en-US" sz="2400" b="1">
                <a:latin typeface="Constantia" panose="02030602050306030303" pitchFamily="18" charset="0"/>
              </a:rPr>
              <a:t> </a:t>
            </a:r>
            <a:r>
              <a:rPr lang="sr-Cyrl-CS" altLang="en-US" sz="2400" b="1">
                <a:latin typeface="Constantia" panose="02030602050306030303" pitchFamily="18" charset="0"/>
              </a:rPr>
              <a:t>за</a:t>
            </a:r>
            <a:r>
              <a:rPr lang="sr-Latn-CS" altLang="en-US" sz="2400" b="1">
                <a:latin typeface="Constantia" panose="02030602050306030303" pitchFamily="18" charset="0"/>
              </a:rPr>
              <a:t> </a:t>
            </a:r>
            <a:r>
              <a:rPr lang="sr-Cyrl-CS" altLang="en-US" sz="2400" b="1">
                <a:latin typeface="Constantia" panose="02030602050306030303" pitchFamily="18" charset="0"/>
              </a:rPr>
              <a:t>јавно</a:t>
            </a:r>
            <a:r>
              <a:rPr lang="sr-Latn-CS" altLang="en-US" sz="2400" b="1">
                <a:latin typeface="Constantia" panose="02030602050306030303" pitchFamily="18" charset="0"/>
              </a:rPr>
              <a:t> </a:t>
            </a:r>
            <a:r>
              <a:rPr lang="sr-Cyrl-CS" altLang="en-US" sz="2400" b="1">
                <a:latin typeface="Constantia" panose="02030602050306030303" pitchFamily="18" charset="0"/>
              </a:rPr>
              <a:t>здравље</a:t>
            </a:r>
            <a:r>
              <a:rPr lang="sr-Latn-CS" altLang="en-US" sz="2400" b="1">
                <a:latin typeface="Constantia" panose="02030602050306030303" pitchFamily="18" charset="0"/>
              </a:rPr>
              <a:t> ’’</a:t>
            </a:r>
            <a:r>
              <a:rPr lang="sr-Cyrl-CS" altLang="en-US" sz="2400" b="1">
                <a:latin typeface="Constantia" panose="02030602050306030303" pitchFamily="18" charset="0"/>
              </a:rPr>
              <a:t>Др</a:t>
            </a:r>
            <a:r>
              <a:rPr lang="sr-Latn-CS" altLang="en-US" sz="2400" b="1">
                <a:latin typeface="Constantia" panose="02030602050306030303" pitchFamily="18" charset="0"/>
              </a:rPr>
              <a:t>  </a:t>
            </a:r>
            <a:r>
              <a:rPr lang="sr-Cyrl-CS" altLang="en-US" sz="2400" b="1">
                <a:latin typeface="Constantia" panose="02030602050306030303" pitchFamily="18" charset="0"/>
              </a:rPr>
              <a:t>Милан</a:t>
            </a:r>
            <a:r>
              <a:rPr lang="sr-Latn-CS" altLang="en-US" sz="2400" b="1">
                <a:latin typeface="Constantia" panose="02030602050306030303" pitchFamily="18" charset="0"/>
              </a:rPr>
              <a:t> </a:t>
            </a:r>
            <a:r>
              <a:rPr lang="sr-Cyrl-CS" altLang="en-US" sz="2400" b="1">
                <a:latin typeface="Constantia" panose="02030602050306030303" pitchFamily="18" charset="0"/>
              </a:rPr>
              <a:t>Јовановић</a:t>
            </a:r>
            <a:r>
              <a:rPr lang="sr-Latn-CS" altLang="en-US" sz="2400" b="1">
                <a:latin typeface="Constantia" panose="02030602050306030303" pitchFamily="18" charset="0"/>
              </a:rPr>
              <a:t> </a:t>
            </a:r>
            <a:r>
              <a:rPr lang="sr-Cyrl-CS" altLang="en-US" sz="2400" b="1">
                <a:latin typeface="Constantia" panose="02030602050306030303" pitchFamily="18" charset="0"/>
              </a:rPr>
              <a:t>Батут</a:t>
            </a:r>
            <a:r>
              <a:rPr lang="sr-Latn-CS" altLang="en-US" sz="2400" b="1">
                <a:latin typeface="Constantia" panose="02030602050306030303" pitchFamily="18" charset="0"/>
              </a:rPr>
              <a:t>’’</a:t>
            </a:r>
            <a:endParaRPr lang="en-US" altLang="en-US" sz="2400" b="1">
              <a:latin typeface="Constantia" panose="02030602050306030303" pitchFamily="18" charset="0"/>
            </a:endParaRPr>
          </a:p>
          <a:p>
            <a:pPr algn="ctr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" panose="05000000000000000000" pitchFamily="2" charset="2"/>
              <a:buNone/>
            </a:pPr>
            <a:r>
              <a:rPr lang="en-US" altLang="en-US" sz="2400" b="1">
                <a:latin typeface="Constantia" panose="02030602050306030303" pitchFamily="18" charset="0"/>
              </a:rPr>
              <a:t>(</a:t>
            </a:r>
            <a:r>
              <a:rPr lang="sr-Cyrl-CS" altLang="en-US" sz="2400" b="1">
                <a:latin typeface="Constantia" panose="02030602050306030303" pitchFamily="18" charset="0"/>
              </a:rPr>
              <a:t>узорак</a:t>
            </a:r>
            <a:r>
              <a:rPr lang="sr-Latn-CS" altLang="en-US" sz="2400" b="1">
                <a:latin typeface="Constantia" panose="02030602050306030303" pitchFamily="18" charset="0"/>
              </a:rPr>
              <a:t> </a:t>
            </a:r>
            <a:r>
              <a:rPr lang="sr-Cyrl-CS" altLang="en-US" sz="2400" b="1">
                <a:latin typeface="Constantia" panose="02030602050306030303" pitchFamily="18" charset="0"/>
              </a:rPr>
              <a:t>од</a:t>
            </a:r>
            <a:r>
              <a:rPr lang="sr-Latn-CS" altLang="en-US" sz="2400" b="1">
                <a:latin typeface="Constantia" panose="02030602050306030303" pitchFamily="18" charset="0"/>
              </a:rPr>
              <a:t> 16.000 </a:t>
            </a:r>
            <a:r>
              <a:rPr lang="sr-Cyrl-CS" altLang="en-US" sz="2400" b="1">
                <a:latin typeface="Constantia" panose="02030602050306030303" pitchFamily="18" charset="0"/>
              </a:rPr>
              <a:t>малишана</a:t>
            </a:r>
            <a:r>
              <a:rPr lang="en-US" altLang="en-US" sz="2400" b="1">
                <a:latin typeface="Constantia" panose="02030602050306030303" pitchFamily="18" charset="0"/>
              </a:rPr>
              <a:t>)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20652"/>
    </mc:Choice>
    <mc:Fallback xmlns="">
      <p:transition spd="slow" advTm="20652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2E764760-A806-4A5F-B519-77504734BA76}"/>
              </a:ext>
            </a:extLst>
          </p:cNvPr>
          <p:cNvSpPr txBox="1">
            <a:spLocks/>
          </p:cNvSpPr>
          <p:nvPr/>
        </p:nvSpPr>
        <p:spPr bwMode="auto">
          <a:xfrm>
            <a:off x="457200" y="152400"/>
            <a:ext cx="82296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sr-Cyrl-CS" altLang="en-US" sz="2000" b="1" dirty="0">
                <a:latin typeface="Constantia" panose="02030602050306030303" pitchFamily="18" charset="0"/>
              </a:rPr>
              <a:t>Истовремена</a:t>
            </a:r>
            <a:r>
              <a:rPr lang="sr-Latn-CS" altLang="en-US" sz="2000" b="1" dirty="0">
                <a:latin typeface="Constantia" panose="02030602050306030303" pitchFamily="18" charset="0"/>
              </a:rPr>
              <a:t> </a:t>
            </a:r>
            <a:r>
              <a:rPr lang="sr-Cyrl-CS" altLang="en-US" sz="2000" b="1" dirty="0">
                <a:latin typeface="Constantia" panose="02030602050306030303" pitchFamily="18" charset="0"/>
              </a:rPr>
              <a:t>динамичка</a:t>
            </a:r>
            <a:r>
              <a:rPr lang="sr-Latn-CS" altLang="en-US" sz="2000" b="1" dirty="0">
                <a:latin typeface="Constantia" panose="02030602050306030303" pitchFamily="18" charset="0"/>
              </a:rPr>
              <a:t> </a:t>
            </a:r>
            <a:r>
              <a:rPr lang="sr-Cyrl-CS" altLang="en-US" sz="2000" b="1" dirty="0">
                <a:latin typeface="Constantia" panose="02030602050306030303" pitchFamily="18" charset="0"/>
              </a:rPr>
              <a:t>чврстина</a:t>
            </a:r>
            <a:r>
              <a:rPr lang="sr-Latn-CS" altLang="en-US" sz="2000" b="1" dirty="0">
                <a:latin typeface="Constantia" panose="02030602050306030303" pitchFamily="18" charset="0"/>
              </a:rPr>
              <a:t> </a:t>
            </a:r>
            <a:r>
              <a:rPr lang="sr-Cyrl-CS" altLang="en-US" sz="2000" b="1" dirty="0">
                <a:latin typeface="Constantia" panose="02030602050306030303" pitchFamily="18" charset="0"/>
              </a:rPr>
              <a:t>и</a:t>
            </a:r>
            <a:r>
              <a:rPr lang="it-IT" altLang="en-US" sz="2000" b="1" dirty="0">
                <a:latin typeface="Constantia" panose="02030602050306030303" pitchFamily="18" charset="0"/>
              </a:rPr>
              <a:t> </a:t>
            </a:r>
            <a:r>
              <a:rPr lang="sr-Cyrl-CS" altLang="en-US" sz="2000" b="1" dirty="0">
                <a:latin typeface="Constantia" panose="02030602050306030303" pitchFamily="18" charset="0"/>
              </a:rPr>
              <a:t>еластичност</a:t>
            </a:r>
            <a:r>
              <a:rPr lang="it-IT" altLang="en-US" sz="2000" b="1" dirty="0">
                <a:latin typeface="Constantia" panose="02030602050306030303" pitchFamily="18" charset="0"/>
              </a:rPr>
              <a:t> </a:t>
            </a:r>
            <a:r>
              <a:rPr lang="sr-Cyrl-CS" altLang="en-US" sz="2000" b="1" dirty="0">
                <a:latin typeface="Constantia" panose="02030602050306030303" pitchFamily="18" charset="0"/>
              </a:rPr>
              <a:t>стопала</a:t>
            </a:r>
            <a:r>
              <a:rPr lang="it-IT" altLang="en-US" sz="2000" b="1" dirty="0">
                <a:latin typeface="Constantia" panose="02030602050306030303" pitchFamily="18" charset="0"/>
              </a:rPr>
              <a:t> </a:t>
            </a:r>
            <a:r>
              <a:rPr lang="sr-Cyrl-CS" altLang="en-US" sz="2000" b="1" dirty="0">
                <a:latin typeface="Constantia" panose="02030602050306030303" pitchFamily="18" charset="0"/>
              </a:rPr>
              <a:t>је</a:t>
            </a:r>
            <a:r>
              <a:rPr lang="sr-Latn-CS" altLang="en-US" sz="2000" b="1" dirty="0">
                <a:latin typeface="Constantia" panose="02030602050306030303" pitchFamily="18" charset="0"/>
              </a:rPr>
              <a:t> </a:t>
            </a:r>
            <a:r>
              <a:rPr lang="sr-Cyrl-CS" altLang="en-US" sz="2000" b="1" dirty="0">
                <a:latin typeface="Constantia" panose="02030602050306030303" pitchFamily="18" charset="0"/>
              </a:rPr>
              <a:t>омогућена</a:t>
            </a:r>
            <a:r>
              <a:rPr lang="sr-Latn-CS" altLang="en-US" sz="2000" b="1" dirty="0">
                <a:latin typeface="Constantia" panose="02030602050306030303" pitchFamily="18" charset="0"/>
              </a:rPr>
              <a:t> </a:t>
            </a:r>
            <a:r>
              <a:rPr lang="sr-Cyrl-CS" altLang="en-US" sz="2000" b="1" dirty="0">
                <a:latin typeface="Constantia" panose="02030602050306030303" pitchFamily="18" charset="0"/>
              </a:rPr>
              <a:t>захваљујући</a:t>
            </a:r>
            <a:r>
              <a:rPr lang="en-US" altLang="en-US" sz="2000" b="1" dirty="0">
                <a:latin typeface="Constantia" panose="02030602050306030303" pitchFamily="18" charset="0"/>
              </a:rPr>
              <a:t> “</a:t>
            </a:r>
            <a:r>
              <a:rPr lang="sr-Cyrl-CS" altLang="en-US" sz="2000" b="1" dirty="0">
                <a:latin typeface="Constantia" panose="02030602050306030303" pitchFamily="18" charset="0"/>
              </a:rPr>
              <a:t>сводовима</a:t>
            </a:r>
            <a:r>
              <a:rPr lang="en-US" altLang="en-US" sz="2000" b="1" dirty="0">
                <a:latin typeface="Constantia" panose="02030602050306030303" pitchFamily="18" charset="0"/>
              </a:rPr>
              <a:t>” </a:t>
            </a:r>
            <a:r>
              <a:rPr lang="sr-Cyrl-CS" altLang="en-US" sz="2000" b="1" dirty="0">
                <a:latin typeface="Constantia" panose="02030602050306030303" pitchFamily="18" charset="0"/>
              </a:rPr>
              <a:t>стопала</a:t>
            </a:r>
            <a:r>
              <a:rPr lang="sr-Latn-CS" altLang="en-US" sz="2000" b="1" dirty="0">
                <a:latin typeface="Constantia" panose="02030602050306030303" pitchFamily="18" charset="0"/>
              </a:rPr>
              <a:t>, </a:t>
            </a:r>
            <a:r>
              <a:rPr lang="sr-Cyrl-CS" altLang="en-US" sz="2000" b="1" dirty="0">
                <a:latin typeface="Constantia" panose="02030602050306030303" pitchFamily="18" charset="0"/>
              </a:rPr>
              <a:t>лучним</a:t>
            </a:r>
            <a:r>
              <a:rPr lang="sr-Latn-CS" altLang="en-US" sz="2000" b="1" dirty="0">
                <a:latin typeface="Constantia" panose="02030602050306030303" pitchFamily="18" charset="0"/>
              </a:rPr>
              <a:t> </a:t>
            </a:r>
            <a:r>
              <a:rPr lang="sr-Cyrl-CS" altLang="en-US" sz="2000" b="1" dirty="0">
                <a:latin typeface="Constantia" panose="02030602050306030303" pitchFamily="18" charset="0"/>
              </a:rPr>
              <a:t>структурама</a:t>
            </a:r>
            <a:r>
              <a:rPr lang="sr-Latn-CS" altLang="en-US" sz="2000" b="1" dirty="0">
                <a:latin typeface="Constantia" panose="02030602050306030303" pitchFamily="18" charset="0"/>
              </a:rPr>
              <a:t> </a:t>
            </a:r>
            <a:r>
              <a:rPr lang="sr-Cyrl-CS" altLang="en-US" sz="2000" b="1" dirty="0">
                <a:latin typeface="Constantia" panose="02030602050306030303" pitchFamily="18" charset="0"/>
              </a:rPr>
              <a:t>које</a:t>
            </a:r>
            <a:r>
              <a:rPr lang="sr-Latn-CS" altLang="en-US" sz="2000" b="1" dirty="0">
                <a:latin typeface="Constantia" panose="02030602050306030303" pitchFamily="18" charset="0"/>
              </a:rPr>
              <a:t> </a:t>
            </a:r>
            <a:r>
              <a:rPr lang="sr-Cyrl-CS" altLang="en-US" sz="2000" b="1" dirty="0" err="1">
                <a:latin typeface="Constantia" panose="02030602050306030303" pitchFamily="18" charset="0"/>
              </a:rPr>
              <a:t>фомирају</a:t>
            </a:r>
            <a:r>
              <a:rPr lang="sr-Latn-CS" altLang="en-US" sz="2000" b="1" dirty="0">
                <a:latin typeface="Constantia" panose="02030602050306030303" pitchFamily="18" charset="0"/>
              </a:rPr>
              <a:t> </a:t>
            </a:r>
            <a:r>
              <a:rPr lang="sr-Cyrl-CS" altLang="en-US" sz="2000" b="1" dirty="0">
                <a:latin typeface="Constantia" panose="02030602050306030303" pitchFamily="18" charset="0"/>
              </a:rPr>
              <a:t>кости</a:t>
            </a:r>
            <a:r>
              <a:rPr lang="sr-Latn-CS" altLang="en-US" sz="2000" b="1" dirty="0">
                <a:latin typeface="Constantia" panose="02030602050306030303" pitchFamily="18" charset="0"/>
              </a:rPr>
              <a:t> </a:t>
            </a:r>
            <a:r>
              <a:rPr lang="sr-Cyrl-CS" altLang="en-US" sz="2000" b="1" dirty="0">
                <a:latin typeface="Constantia" panose="02030602050306030303" pitchFamily="18" charset="0"/>
              </a:rPr>
              <a:t>стопала</a:t>
            </a:r>
            <a:r>
              <a:rPr lang="sr-Latn-CS" altLang="en-US" sz="2000" b="1" dirty="0">
                <a:latin typeface="Constantia" panose="02030602050306030303" pitchFamily="18" charset="0"/>
              </a:rPr>
              <a:t>. </a:t>
            </a:r>
            <a:r>
              <a:rPr lang="sr-Cyrl-CS" altLang="en-US" sz="2000" b="1" dirty="0">
                <a:latin typeface="Constantia" panose="02030602050306030303" pitchFamily="18" charset="0"/>
              </a:rPr>
              <a:t>Анатомске</a:t>
            </a:r>
            <a:r>
              <a:rPr lang="sr-Latn-CS" altLang="en-US" sz="2000" b="1" dirty="0">
                <a:latin typeface="Constantia" panose="02030602050306030303" pitchFamily="18" charset="0"/>
              </a:rPr>
              <a:t> </a:t>
            </a:r>
            <a:r>
              <a:rPr lang="sr-Cyrl-CS" altLang="en-US" sz="2000" b="1" dirty="0">
                <a:latin typeface="Constantia" panose="02030602050306030303" pitchFamily="18" charset="0"/>
              </a:rPr>
              <a:t>тачке</a:t>
            </a:r>
            <a:r>
              <a:rPr lang="sr-Latn-CS" altLang="en-US" sz="2000" b="1" dirty="0">
                <a:latin typeface="Constantia" panose="02030602050306030303" pitchFamily="18" charset="0"/>
              </a:rPr>
              <a:t> </a:t>
            </a:r>
            <a:r>
              <a:rPr lang="sr-Cyrl-CS" altLang="en-US" sz="2000" b="1" dirty="0">
                <a:latin typeface="Constantia" panose="02030602050306030303" pitchFamily="18" charset="0"/>
              </a:rPr>
              <a:t>које</a:t>
            </a:r>
            <a:r>
              <a:rPr lang="en-US" altLang="en-US" sz="2000" b="1" dirty="0">
                <a:latin typeface="Constantia" panose="02030602050306030303" pitchFamily="18" charset="0"/>
              </a:rPr>
              <a:t> </a:t>
            </a:r>
            <a:r>
              <a:rPr lang="sr-Cyrl-CS" altLang="en-US" sz="2000" b="1" dirty="0">
                <a:latin typeface="Constantia" panose="02030602050306030303" pitchFamily="18" charset="0"/>
              </a:rPr>
              <a:t>су</a:t>
            </a:r>
            <a:r>
              <a:rPr lang="en-US" altLang="en-US" sz="2000" b="1" dirty="0">
                <a:latin typeface="Constantia" panose="02030602050306030303" pitchFamily="18" charset="0"/>
              </a:rPr>
              <a:t> </a:t>
            </a:r>
            <a:r>
              <a:rPr lang="sr-Cyrl-CS" altLang="en-US" sz="2000" b="1" dirty="0">
                <a:latin typeface="Constantia" panose="02030602050306030303" pitchFamily="18" charset="0"/>
              </a:rPr>
              <a:t>највише</a:t>
            </a:r>
            <a:r>
              <a:rPr lang="en-US" altLang="en-US" sz="2000" b="1" dirty="0">
                <a:latin typeface="Constantia" panose="02030602050306030303" pitchFamily="18" charset="0"/>
              </a:rPr>
              <a:t> </a:t>
            </a:r>
            <a:r>
              <a:rPr lang="sr-Cyrl-CS" altLang="en-US" sz="2000" b="1" dirty="0">
                <a:latin typeface="Constantia" panose="02030602050306030303" pitchFamily="18" charset="0"/>
              </a:rPr>
              <a:t>изложене</a:t>
            </a:r>
            <a:r>
              <a:rPr lang="sr-Latn-CS" altLang="en-US" sz="2000" b="1" dirty="0">
                <a:latin typeface="Constantia" panose="02030602050306030303" pitchFamily="18" charset="0"/>
              </a:rPr>
              <a:t> </a:t>
            </a:r>
            <a:r>
              <a:rPr lang="sr-Cyrl-CS" altLang="en-US" sz="2000" b="1" dirty="0">
                <a:latin typeface="Constantia" panose="02030602050306030303" pitchFamily="18" charset="0"/>
              </a:rPr>
              <a:t>притиску</a:t>
            </a:r>
            <a:r>
              <a:rPr lang="sr-Latn-CS" altLang="en-US" sz="2000" b="1" dirty="0">
                <a:latin typeface="Constantia" panose="02030602050306030303" pitchFamily="18" charset="0"/>
              </a:rPr>
              <a:t>:</a:t>
            </a:r>
            <a:r>
              <a:rPr lang="sr-Cyrl-CS" altLang="en-US" sz="2000" b="1" dirty="0">
                <a:latin typeface="Constantia" panose="02030602050306030303" pitchFamily="18" charset="0"/>
              </a:rPr>
              <a:t>кврга</a:t>
            </a:r>
            <a:r>
              <a:rPr lang="sr-Latn-CS" altLang="en-US" sz="2000" b="1" dirty="0">
                <a:latin typeface="Constantia" panose="02030602050306030303" pitchFamily="18" charset="0"/>
              </a:rPr>
              <a:t> </a:t>
            </a:r>
            <a:r>
              <a:rPr lang="sr-Cyrl-CS" altLang="en-US" sz="2000" b="1" dirty="0">
                <a:latin typeface="Constantia" panose="02030602050306030303" pitchFamily="18" charset="0"/>
              </a:rPr>
              <a:t>петне</a:t>
            </a:r>
            <a:r>
              <a:rPr lang="sr-Latn-CS" altLang="en-US" sz="2000" b="1" dirty="0">
                <a:latin typeface="Constantia" panose="02030602050306030303" pitchFamily="18" charset="0"/>
              </a:rPr>
              <a:t> </a:t>
            </a:r>
            <a:r>
              <a:rPr lang="sr-Cyrl-CS" altLang="en-US" sz="2000" b="1" dirty="0">
                <a:latin typeface="Constantia" panose="02030602050306030303" pitchFamily="18" charset="0"/>
              </a:rPr>
              <a:t>кости</a:t>
            </a:r>
            <a:r>
              <a:rPr lang="sr-Latn-CS" altLang="en-US" sz="2000" b="1" dirty="0">
                <a:latin typeface="Constantia" panose="02030602050306030303" pitchFamily="18" charset="0"/>
              </a:rPr>
              <a:t> </a:t>
            </a:r>
            <a:r>
              <a:rPr lang="sr-Cyrl-CS" altLang="en-US" sz="2000" b="1" dirty="0">
                <a:latin typeface="Constantia" panose="02030602050306030303" pitchFamily="18" charset="0"/>
              </a:rPr>
              <a:t>и</a:t>
            </a:r>
            <a:r>
              <a:rPr lang="sr-Latn-CS" altLang="en-US" sz="2000" b="1" dirty="0">
                <a:latin typeface="Constantia" panose="02030602050306030303" pitchFamily="18" charset="0"/>
              </a:rPr>
              <a:t> </a:t>
            </a:r>
            <a:r>
              <a:rPr lang="sr-Cyrl-CS" altLang="en-US" sz="2000" b="1" dirty="0">
                <a:latin typeface="Constantia" panose="02030602050306030303" pitchFamily="18" charset="0"/>
              </a:rPr>
              <a:t>главица</a:t>
            </a:r>
            <a:r>
              <a:rPr lang="en-US" altLang="en-US" sz="2000" b="1" dirty="0">
                <a:latin typeface="Constantia" panose="02030602050306030303" pitchFamily="18" charset="0"/>
              </a:rPr>
              <a:t> </a:t>
            </a:r>
            <a:r>
              <a:rPr lang="sr-Cyrl-CS" altLang="en-US" sz="2000" b="1" dirty="0">
                <a:latin typeface="Constantia" panose="02030602050306030303" pitchFamily="18" charset="0"/>
              </a:rPr>
              <a:t>прве</a:t>
            </a:r>
            <a:r>
              <a:rPr lang="sr-Latn-CS" altLang="en-US" sz="2000" b="1" dirty="0">
                <a:latin typeface="Constantia" panose="02030602050306030303" pitchFamily="18" charset="0"/>
              </a:rPr>
              <a:t> </a:t>
            </a:r>
            <a:r>
              <a:rPr lang="sr-Cyrl-CS" altLang="en-US" sz="2000" b="1" dirty="0">
                <a:latin typeface="Constantia" panose="02030602050306030303" pitchFamily="18" charset="0"/>
              </a:rPr>
              <a:t>и</a:t>
            </a:r>
            <a:r>
              <a:rPr lang="sr-Latn-CS" altLang="en-US" sz="2000" b="1" dirty="0">
                <a:latin typeface="Constantia" panose="02030602050306030303" pitchFamily="18" charset="0"/>
              </a:rPr>
              <a:t> </a:t>
            </a:r>
            <a:r>
              <a:rPr lang="sr-Cyrl-CS" altLang="en-US" sz="2000" b="1" dirty="0">
                <a:latin typeface="Constantia" panose="02030602050306030303" pitchFamily="18" charset="0"/>
              </a:rPr>
              <a:t>пете</a:t>
            </a:r>
            <a:r>
              <a:rPr lang="sr-Latn-CS" altLang="en-US" sz="2000" b="1" dirty="0">
                <a:latin typeface="Constantia" panose="02030602050306030303" pitchFamily="18" charset="0"/>
              </a:rPr>
              <a:t> </a:t>
            </a:r>
            <a:r>
              <a:rPr lang="sr-Cyrl-CS" altLang="en-US" sz="2000" b="1" dirty="0" err="1">
                <a:latin typeface="Constantia" panose="02030602050306030303" pitchFamily="18" charset="0"/>
              </a:rPr>
              <a:t>метатарзалне</a:t>
            </a:r>
            <a:r>
              <a:rPr lang="sr-Latn-CS" altLang="en-US" sz="2000" b="1" dirty="0">
                <a:latin typeface="Constantia" panose="02030602050306030303" pitchFamily="18" charset="0"/>
              </a:rPr>
              <a:t> </a:t>
            </a:r>
            <a:r>
              <a:rPr lang="sr-Cyrl-CS" altLang="en-US" sz="2000" b="1" dirty="0">
                <a:latin typeface="Constantia" panose="02030602050306030303" pitchFamily="18" charset="0"/>
              </a:rPr>
              <a:t>кости</a:t>
            </a:r>
            <a:r>
              <a:rPr lang="en-US" altLang="en-US" sz="2000" b="1" dirty="0">
                <a:latin typeface="Constantia" panose="02030602050306030303" pitchFamily="18" charset="0"/>
              </a:rPr>
              <a:t> </a:t>
            </a:r>
            <a:endParaRPr lang="fi-FI" altLang="en-US" sz="2000" b="1" dirty="0">
              <a:latin typeface="Constantia" panose="02030602050306030303" pitchFamily="18" charset="0"/>
            </a:endParaRPr>
          </a:p>
        </p:txBody>
      </p:sp>
      <p:sp>
        <p:nvSpPr>
          <p:cNvPr id="13315" name="Text Box 4">
            <a:extLst>
              <a:ext uri="{FF2B5EF4-FFF2-40B4-BE49-F238E27FC236}">
                <a16:creationId xmlns:a16="http://schemas.microsoft.com/office/drawing/2014/main" id="{33F82EC5-10A2-4A1E-A9D7-B138DC4E89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763" y="2667000"/>
            <a:ext cx="5649912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sr-Cyrl-CS" altLang="en-US" sz="2000" b="1">
                <a:latin typeface="Constantia" panose="02030602050306030303" pitchFamily="18" charset="0"/>
              </a:rPr>
              <a:t>Замишљеним</a:t>
            </a:r>
            <a:r>
              <a:rPr lang="sr-Latn-CS" altLang="en-US" sz="2000" b="1">
                <a:latin typeface="Constantia" panose="02030602050306030303" pitchFamily="18" charset="0"/>
              </a:rPr>
              <a:t> </a:t>
            </a:r>
            <a:r>
              <a:rPr lang="sr-Cyrl-CS" altLang="en-US" sz="2000" b="1">
                <a:latin typeface="Constantia" panose="02030602050306030303" pitchFamily="18" charset="0"/>
              </a:rPr>
              <a:t>спајањем</a:t>
            </a:r>
            <a:r>
              <a:rPr lang="sr-Latn-CS" altLang="en-US" sz="2000" b="1">
                <a:latin typeface="Constantia" panose="02030602050306030303" pitchFamily="18" charset="0"/>
              </a:rPr>
              <a:t> </a:t>
            </a:r>
            <a:r>
              <a:rPr lang="sr-Cyrl-CS" altLang="en-US" sz="2000" b="1">
                <a:latin typeface="Constantia" panose="02030602050306030303" pitchFamily="18" charset="0"/>
              </a:rPr>
              <a:t>ових</a:t>
            </a:r>
            <a:r>
              <a:rPr lang="sr-Latn-CS" altLang="en-US" sz="2000" b="1">
                <a:latin typeface="Constantia" panose="02030602050306030303" pitchFamily="18" charset="0"/>
              </a:rPr>
              <a:t> </a:t>
            </a:r>
            <a:r>
              <a:rPr lang="sr-Cyrl-CS" altLang="en-US" sz="2000" b="1">
                <a:latin typeface="Constantia" panose="02030602050306030303" pitchFamily="18" charset="0"/>
              </a:rPr>
              <a:t>тачака</a:t>
            </a:r>
            <a:r>
              <a:rPr lang="sr-Latn-CS" altLang="en-US" sz="2000" b="1">
                <a:latin typeface="Constantia" panose="02030602050306030303" pitchFamily="18" charset="0"/>
              </a:rPr>
              <a:t>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sr-Latn-CS" altLang="en-US" sz="2000" b="1">
                <a:latin typeface="Constantia" panose="02030602050306030303" pitchFamily="18" charset="0"/>
              </a:rPr>
              <a:t>  </a:t>
            </a:r>
            <a:r>
              <a:rPr lang="sr-Cyrl-CS" altLang="en-US" sz="2000" b="1">
                <a:latin typeface="Constantia" panose="02030602050306030303" pitchFamily="18" charset="0"/>
              </a:rPr>
              <a:t>могуће</a:t>
            </a:r>
            <a:r>
              <a:rPr lang="sr-Latn-CS" altLang="en-US" sz="2000" b="1">
                <a:latin typeface="Constantia" panose="02030602050306030303" pitchFamily="18" charset="0"/>
              </a:rPr>
              <a:t> </a:t>
            </a:r>
            <a:r>
              <a:rPr lang="sr-Cyrl-CS" altLang="en-US" sz="2000" b="1">
                <a:latin typeface="Constantia" panose="02030602050306030303" pitchFamily="18" charset="0"/>
              </a:rPr>
              <a:t>је</a:t>
            </a:r>
            <a:r>
              <a:rPr lang="sr-Latn-CS" altLang="en-US" sz="2000" b="1">
                <a:latin typeface="Constantia" panose="02030602050306030303" pitchFamily="18" charset="0"/>
              </a:rPr>
              <a:t> </a:t>
            </a:r>
            <a:r>
              <a:rPr lang="sr-Cyrl-CS" altLang="en-US" sz="2000" b="1">
                <a:latin typeface="Constantia" panose="02030602050306030303" pitchFamily="18" charset="0"/>
              </a:rPr>
              <a:t>дефинисати</a:t>
            </a:r>
            <a:r>
              <a:rPr lang="sr-Latn-CS" altLang="en-US" sz="2000" b="1">
                <a:latin typeface="Constantia" panose="02030602050306030303" pitchFamily="18" charset="0"/>
              </a:rPr>
              <a:t> </a:t>
            </a:r>
            <a:r>
              <a:rPr lang="sr-Cyrl-CS" altLang="en-US" sz="2000" b="1">
                <a:latin typeface="Constantia" panose="02030602050306030303" pitchFamily="18" charset="0"/>
              </a:rPr>
              <a:t>три</a:t>
            </a:r>
            <a:r>
              <a:rPr lang="sr-Latn-CS" altLang="en-US" sz="2000" b="1">
                <a:latin typeface="Constantia" panose="02030602050306030303" pitchFamily="18" charset="0"/>
              </a:rPr>
              <a:t> </a:t>
            </a:r>
            <a:r>
              <a:rPr lang="sr-Cyrl-CS" altLang="en-US" sz="2000" b="1">
                <a:latin typeface="Constantia" panose="02030602050306030303" pitchFamily="18" charset="0"/>
              </a:rPr>
              <a:t>лука</a:t>
            </a:r>
            <a:r>
              <a:rPr lang="sr-Latn-CS" altLang="en-US" sz="2000" b="1">
                <a:latin typeface="Constantia" panose="02030602050306030303" pitchFamily="18" charset="0"/>
              </a:rPr>
              <a:t> </a:t>
            </a:r>
            <a:r>
              <a:rPr lang="sr-Cyrl-CS" altLang="en-US" sz="2000" b="1">
                <a:latin typeface="Constantia" panose="02030602050306030303" pitchFamily="18" charset="0"/>
              </a:rPr>
              <a:t>и</a:t>
            </a:r>
            <a:r>
              <a:rPr lang="sr-Latn-CS" altLang="en-US" sz="2000" b="1">
                <a:latin typeface="Constantia" panose="02030602050306030303" pitchFamily="18" charset="0"/>
              </a:rPr>
              <a:t> </a:t>
            </a:r>
            <a:r>
              <a:rPr lang="sr-Cyrl-CS" altLang="en-US" sz="2000" b="1">
                <a:latin typeface="Constantia" panose="02030602050306030303" pitchFamily="18" charset="0"/>
              </a:rPr>
              <a:t>два</a:t>
            </a:r>
            <a:r>
              <a:rPr lang="sr-Latn-CS" altLang="en-US" sz="2000" b="1">
                <a:latin typeface="Constantia" panose="02030602050306030303" pitchFamily="18" charset="0"/>
              </a:rPr>
              <a:t> </a:t>
            </a:r>
            <a:r>
              <a:rPr lang="sr-Cyrl-CS" altLang="en-US" sz="2000" b="1">
                <a:latin typeface="Constantia" panose="02030602050306030303" pitchFamily="18" charset="0"/>
              </a:rPr>
              <a:t>свода</a:t>
            </a:r>
            <a:r>
              <a:rPr lang="sr-Latn-CS" altLang="en-US" sz="2000" b="1">
                <a:latin typeface="Constantia" panose="02030602050306030303" pitchFamily="18" charset="0"/>
              </a:rPr>
              <a:t>: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sr-Latn-CS" altLang="en-US" sz="2000" b="1">
              <a:latin typeface="Constantia" panose="02030602050306030303" pitchFamily="18" charset="0"/>
            </a:endParaRP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sr-Cyrl-CS" altLang="en-US" sz="2000" b="1">
                <a:latin typeface="Constantia" panose="02030602050306030303" pitchFamily="18" charset="0"/>
              </a:rPr>
              <a:t>спољашњи</a:t>
            </a:r>
            <a:r>
              <a:rPr lang="sr-Latn-CS" altLang="en-US" sz="2000" b="1">
                <a:latin typeface="Constantia" panose="02030602050306030303" pitchFamily="18" charset="0"/>
              </a:rPr>
              <a:t> </a:t>
            </a:r>
            <a:r>
              <a:rPr lang="sr-Cyrl-CS" altLang="en-US" sz="2000" b="1">
                <a:latin typeface="Constantia" panose="02030602050306030303" pitchFamily="18" charset="0"/>
              </a:rPr>
              <a:t>и</a:t>
            </a:r>
            <a:r>
              <a:rPr lang="sr-Latn-CS" altLang="en-US" sz="2000" b="1">
                <a:latin typeface="Constantia" panose="02030602050306030303" pitchFamily="18" charset="0"/>
              </a:rPr>
              <a:t> </a:t>
            </a:r>
            <a:r>
              <a:rPr lang="sr-Cyrl-CS" altLang="en-US" sz="2000" b="1">
                <a:latin typeface="Constantia" panose="02030602050306030303" pitchFamily="18" charset="0"/>
              </a:rPr>
              <a:t>унутрашњи</a:t>
            </a:r>
            <a:r>
              <a:rPr lang="en-US" altLang="en-US" sz="2000" b="1">
                <a:latin typeface="Constantia" panose="02030602050306030303" pitchFamily="18" charset="0"/>
              </a:rPr>
              <a:t> </a:t>
            </a:r>
            <a:r>
              <a:rPr lang="sr-Cyrl-CS" altLang="en-US" sz="2000" b="1">
                <a:latin typeface="Constantia" panose="02030602050306030303" pitchFamily="18" charset="0"/>
              </a:rPr>
              <a:t>уздужни</a:t>
            </a:r>
            <a:r>
              <a:rPr lang="en-US" altLang="en-US" sz="2000" b="1">
                <a:latin typeface="Constantia" panose="02030602050306030303" pitchFamily="18" charset="0"/>
              </a:rPr>
              <a:t> </a:t>
            </a:r>
            <a:r>
              <a:rPr lang="sr-Cyrl-CS" altLang="en-US" sz="2000" b="1">
                <a:latin typeface="Constantia" panose="02030602050306030303" pitchFamily="18" charset="0"/>
              </a:rPr>
              <a:t>лук</a:t>
            </a:r>
            <a:endParaRPr lang="sr-Latn-CS" altLang="en-US" sz="2000" b="1">
              <a:latin typeface="Constantia" panose="02030602050306030303" pitchFamily="18" charset="0"/>
            </a:endParaRP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sr-Cyrl-CS" altLang="en-US" sz="2000" b="1">
                <a:latin typeface="Constantia" panose="02030602050306030303" pitchFamily="18" charset="0"/>
              </a:rPr>
              <a:t>попречни</a:t>
            </a:r>
            <a:r>
              <a:rPr lang="en-US" altLang="en-US" sz="2000" b="1">
                <a:latin typeface="Constantia" panose="02030602050306030303" pitchFamily="18" charset="0"/>
              </a:rPr>
              <a:t> </a:t>
            </a:r>
            <a:r>
              <a:rPr lang="sr-Cyrl-CS" altLang="en-US" sz="2000" b="1">
                <a:latin typeface="Constantia" panose="02030602050306030303" pitchFamily="18" charset="0"/>
              </a:rPr>
              <a:t>лук</a:t>
            </a:r>
            <a:r>
              <a:rPr lang="sr-Latn-CS" altLang="en-US" sz="2000" b="1">
                <a:latin typeface="Constantia" panose="02030602050306030303" pitchFamily="18" charset="0"/>
              </a:rPr>
              <a:t>  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endParaRPr lang="sr-Latn-CS" altLang="en-US" sz="2000" b="1">
              <a:latin typeface="Constantia" panose="02030602050306030303" pitchFamily="18" charset="0"/>
            </a:endParaRP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sr-Cyrl-CS" altLang="en-US" sz="2000" b="1">
                <a:latin typeface="Constantia" panose="02030602050306030303" pitchFamily="18" charset="0"/>
              </a:rPr>
              <a:t>уздужни</a:t>
            </a:r>
            <a:r>
              <a:rPr lang="sr-Latn-CS" altLang="en-US" sz="2000" b="1">
                <a:latin typeface="Constantia" panose="02030602050306030303" pitchFamily="18" charset="0"/>
              </a:rPr>
              <a:t> </a:t>
            </a:r>
            <a:r>
              <a:rPr lang="sr-Cyrl-CS" altLang="en-US" sz="2000" b="1">
                <a:latin typeface="Constantia" panose="02030602050306030303" pitchFamily="18" charset="0"/>
              </a:rPr>
              <a:t>и</a:t>
            </a:r>
            <a:r>
              <a:rPr lang="sr-Latn-CS" altLang="en-US" sz="2000" b="1">
                <a:latin typeface="Constantia" panose="02030602050306030303" pitchFamily="18" charset="0"/>
              </a:rPr>
              <a:t> </a:t>
            </a:r>
            <a:r>
              <a:rPr lang="sr-Cyrl-CS" altLang="en-US" sz="2000" b="1">
                <a:latin typeface="Constantia" panose="02030602050306030303" pitchFamily="18" charset="0"/>
              </a:rPr>
              <a:t>попречни</a:t>
            </a:r>
            <a:r>
              <a:rPr lang="sr-Latn-CS" altLang="en-US" sz="2000" b="1">
                <a:latin typeface="Constantia" panose="02030602050306030303" pitchFamily="18" charset="0"/>
              </a:rPr>
              <a:t> </a:t>
            </a:r>
            <a:r>
              <a:rPr lang="sr-Cyrl-CS" altLang="en-US" sz="2000" b="1">
                <a:latin typeface="Constantia" panose="02030602050306030303" pitchFamily="18" charset="0"/>
              </a:rPr>
              <a:t>свод</a:t>
            </a:r>
            <a:endParaRPr lang="en-US" altLang="en-US" sz="2000" b="1">
              <a:latin typeface="Constantia" panose="02030602050306030303" pitchFamily="18" charset="0"/>
            </a:endParaRPr>
          </a:p>
          <a:p>
            <a:pPr eaLnBrk="1" hangingPunct="1"/>
            <a:endParaRPr lang="en-US" altLang="en-US" sz="2000"/>
          </a:p>
        </p:txBody>
      </p:sp>
      <p:pic>
        <p:nvPicPr>
          <p:cNvPr id="13316" name="Picture 5" descr="C:\Documents and Settings\srpche\My Documents\Downloads\Arch_Structure_of_the_Foot.jpg">
            <a:extLst>
              <a:ext uri="{FF2B5EF4-FFF2-40B4-BE49-F238E27FC236}">
                <a16:creationId xmlns:a16="http://schemas.microsoft.com/office/drawing/2014/main" id="{799110CD-6607-4AC9-9F3C-BE20D2AAAF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2057400"/>
            <a:ext cx="3352800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40366"/>
    </mc:Choice>
    <mc:Fallback xmlns="">
      <p:transition spd="slow" advTm="40366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Content Placeholder 2">
            <a:extLst>
              <a:ext uri="{FF2B5EF4-FFF2-40B4-BE49-F238E27FC236}">
                <a16:creationId xmlns:a16="http://schemas.microsoft.com/office/drawing/2014/main" id="{FDE10A29-79E6-4ECC-8C09-31B56056FB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447800"/>
            <a:ext cx="8229600" cy="4191000"/>
          </a:xfrm>
        </p:spPr>
        <p:txBody>
          <a:bodyPr/>
          <a:lstStyle/>
          <a:p>
            <a:pPr algn="just" eaLnBrk="1" hangingPunct="1">
              <a:buFont typeface="Wingdings" panose="05000000000000000000" pitchFamily="2" charset="2"/>
              <a:buChar char="Ø"/>
            </a:pPr>
            <a:endParaRPr lang="sr-Latn-CS" altLang="en-US" b="1"/>
          </a:p>
          <a:p>
            <a:pPr algn="just" eaLnBrk="1" hangingPunct="1">
              <a:buFont typeface="Wingdings" panose="05000000000000000000" pitchFamily="2" charset="2"/>
              <a:buChar char="Ø"/>
            </a:pPr>
            <a:r>
              <a:rPr lang="sr-Cyrl-CS" altLang="en-US" b="1"/>
              <a:t>Равна</a:t>
            </a:r>
            <a:r>
              <a:rPr lang="en-US" altLang="en-US" b="1"/>
              <a:t> </a:t>
            </a:r>
            <a:r>
              <a:rPr lang="sr-Cyrl-CS" altLang="en-US" b="1"/>
              <a:t>стопала</a:t>
            </a:r>
            <a:r>
              <a:rPr lang="en-US" altLang="en-US" b="1"/>
              <a:t> </a:t>
            </a:r>
            <a:r>
              <a:rPr lang="sr-Cyrl-CS" altLang="en-US" b="1"/>
              <a:t>у</a:t>
            </a:r>
            <a:r>
              <a:rPr lang="sr-Latn-CS" altLang="en-US" b="1"/>
              <a:t> </a:t>
            </a:r>
            <a:r>
              <a:rPr lang="sr-Cyrl-CS" altLang="en-US" b="1"/>
              <a:t>каснијем</a:t>
            </a:r>
            <a:r>
              <a:rPr lang="sr-Latn-CS" altLang="en-US" b="1"/>
              <a:t> </a:t>
            </a:r>
            <a:r>
              <a:rPr lang="sr-Cyrl-CS" altLang="en-US" b="1"/>
              <a:t>узрасту</a:t>
            </a:r>
            <a:r>
              <a:rPr lang="sr-Latn-CS" altLang="en-US" b="1"/>
              <a:t> </a:t>
            </a:r>
            <a:r>
              <a:rPr lang="sr-Cyrl-CS" altLang="en-US" b="1"/>
              <a:t>узрокују</a:t>
            </a:r>
            <a:r>
              <a:rPr lang="en-US" altLang="en-US" b="1"/>
              <a:t> </a:t>
            </a:r>
            <a:r>
              <a:rPr lang="sr-Cyrl-CS" altLang="en-US" b="1" u="sng"/>
              <a:t>поремећај</a:t>
            </a:r>
            <a:r>
              <a:rPr lang="en-US" altLang="en-US" b="1" u="sng"/>
              <a:t> </a:t>
            </a:r>
            <a:r>
              <a:rPr lang="sr-Cyrl-CS" altLang="en-US" b="1" u="sng"/>
              <a:t>статике</a:t>
            </a:r>
            <a:r>
              <a:rPr lang="en-US" altLang="en-US" b="1"/>
              <a:t>, </a:t>
            </a:r>
            <a:r>
              <a:rPr lang="sr-Cyrl-CS" altLang="en-US" b="1"/>
              <a:t>што</a:t>
            </a:r>
            <a:r>
              <a:rPr lang="sr-Latn-CS" altLang="en-US" b="1"/>
              <a:t> </a:t>
            </a:r>
            <a:r>
              <a:rPr lang="sr-Cyrl-CS" altLang="en-US" b="1"/>
              <a:t>може</a:t>
            </a:r>
            <a:r>
              <a:rPr lang="sr-Latn-CS" altLang="en-US" b="1"/>
              <a:t> </a:t>
            </a:r>
            <a:r>
              <a:rPr lang="sr-Cyrl-CS" altLang="en-US" b="1"/>
              <a:t>довести</a:t>
            </a:r>
            <a:r>
              <a:rPr lang="sr-Latn-CS" altLang="en-US" b="1"/>
              <a:t> </a:t>
            </a:r>
            <a:r>
              <a:rPr lang="sr-Cyrl-CS" altLang="en-US" b="1"/>
              <a:t>до</a:t>
            </a:r>
            <a:r>
              <a:rPr lang="sr-Latn-CS" altLang="en-US" b="1"/>
              <a:t> </a:t>
            </a:r>
            <a:r>
              <a:rPr lang="sr-Cyrl-CS" altLang="en-US" b="1"/>
              <a:t>болова</a:t>
            </a:r>
            <a:r>
              <a:rPr lang="en-US" altLang="en-US" b="1"/>
              <a:t> </a:t>
            </a:r>
            <a:r>
              <a:rPr lang="sr-Cyrl-CS" altLang="en-US" b="1"/>
              <a:t>у</a:t>
            </a:r>
            <a:r>
              <a:rPr lang="en-US" altLang="en-US" b="1"/>
              <a:t> </a:t>
            </a:r>
            <a:r>
              <a:rPr lang="sr-Cyrl-CS" altLang="en-US" b="1"/>
              <a:t>потколеницама</a:t>
            </a:r>
            <a:r>
              <a:rPr lang="sr-Latn-CS" altLang="en-US" b="1"/>
              <a:t> </a:t>
            </a:r>
            <a:r>
              <a:rPr lang="sr-Cyrl-CS" altLang="en-US" b="1"/>
              <a:t>и</a:t>
            </a:r>
            <a:r>
              <a:rPr lang="en-US" altLang="en-US" b="1"/>
              <a:t> </a:t>
            </a:r>
            <a:r>
              <a:rPr lang="sr-Cyrl-CS" altLang="en-US" b="1"/>
              <a:t>бржег</a:t>
            </a:r>
            <a:r>
              <a:rPr lang="sr-Latn-CS" altLang="en-US" b="1"/>
              <a:t> </a:t>
            </a:r>
            <a:r>
              <a:rPr lang="sr-Cyrl-CS" altLang="en-US" b="1"/>
              <a:t>замарања</a:t>
            </a:r>
            <a:r>
              <a:rPr lang="sr-Latn-CS" altLang="en-US" b="1"/>
              <a:t> </a:t>
            </a:r>
            <a:r>
              <a:rPr lang="sr-Cyrl-CS" altLang="en-US" b="1"/>
              <a:t>при</a:t>
            </a:r>
            <a:r>
              <a:rPr lang="en-US" altLang="en-US" b="1"/>
              <a:t> </a:t>
            </a:r>
            <a:r>
              <a:rPr lang="sr-Cyrl-CS" altLang="en-US" b="1"/>
              <a:t>ходу</a:t>
            </a:r>
            <a:endParaRPr lang="sr-Latn-CS" altLang="en-US" b="1"/>
          </a:p>
          <a:p>
            <a:pPr algn="just" eaLnBrk="1" hangingPunct="1">
              <a:buFont typeface="Wingdings" panose="05000000000000000000" pitchFamily="2" charset="2"/>
              <a:buChar char="Ø"/>
            </a:pPr>
            <a:r>
              <a:rPr lang="sr-Cyrl-CS" altLang="en-US" b="1"/>
              <a:t>Могу</a:t>
            </a:r>
            <a:r>
              <a:rPr lang="sr-Latn-CS" altLang="en-US" b="1"/>
              <a:t> </a:t>
            </a:r>
            <a:r>
              <a:rPr lang="sr-Cyrl-CS" altLang="en-US" b="1"/>
              <a:t>потенцирати</a:t>
            </a:r>
            <a:r>
              <a:rPr lang="sr-Latn-CS" altLang="en-US" b="1"/>
              <a:t> </a:t>
            </a:r>
            <a:r>
              <a:rPr lang="sr-Cyrl-CS" altLang="en-US" b="1"/>
              <a:t>деформитете</a:t>
            </a:r>
            <a:r>
              <a:rPr lang="sr-Latn-CS" altLang="en-US" b="1"/>
              <a:t> </a:t>
            </a:r>
            <a:r>
              <a:rPr lang="sr-Cyrl-CS" altLang="en-US" b="1"/>
              <a:t>ногу</a:t>
            </a:r>
            <a:r>
              <a:rPr lang="sr-Latn-CS" altLang="en-US" b="1"/>
              <a:t> (X </a:t>
            </a:r>
            <a:r>
              <a:rPr lang="sr-Cyrl-CS" altLang="en-US" b="1"/>
              <a:t>и</a:t>
            </a:r>
            <a:r>
              <a:rPr lang="sr-Latn-CS" altLang="en-US" b="1"/>
              <a:t> </a:t>
            </a:r>
            <a:r>
              <a:rPr lang="sr-Cyrl-CS" altLang="en-US" b="1"/>
              <a:t>О</a:t>
            </a:r>
            <a:r>
              <a:rPr lang="sr-Latn-CS" altLang="en-US" b="1"/>
              <a:t> </a:t>
            </a:r>
            <a:r>
              <a:rPr lang="sr-Cyrl-CS" altLang="en-US" b="1"/>
              <a:t>ноге</a:t>
            </a:r>
            <a:r>
              <a:rPr lang="sr-Latn-CS" altLang="en-US" b="1"/>
              <a:t>) </a:t>
            </a:r>
          </a:p>
          <a:p>
            <a:pPr algn="just" eaLnBrk="1" hangingPunct="1">
              <a:buFont typeface="Wingdings" panose="05000000000000000000" pitchFamily="2" charset="2"/>
              <a:buChar char="Ø"/>
            </a:pPr>
            <a:r>
              <a:rPr lang="sr-Cyrl-CS" altLang="en-US" b="1"/>
              <a:t>При</a:t>
            </a:r>
            <a:r>
              <a:rPr lang="sr-Latn-CS" altLang="en-US" b="1"/>
              <a:t> </a:t>
            </a:r>
            <a:r>
              <a:rPr lang="sr-Cyrl-CS" altLang="en-US" b="1"/>
              <a:t>дужем</a:t>
            </a:r>
            <a:r>
              <a:rPr lang="sr-Latn-CS" altLang="en-US" b="1"/>
              <a:t> </a:t>
            </a:r>
            <a:r>
              <a:rPr lang="sr-Cyrl-CS" altLang="en-US" b="1"/>
              <a:t>стајању</a:t>
            </a:r>
            <a:r>
              <a:rPr lang="sr-Latn-CS" altLang="en-US" b="1"/>
              <a:t> </a:t>
            </a:r>
            <a:r>
              <a:rPr lang="sr-Cyrl-CS" altLang="en-US" b="1"/>
              <a:t>могу</a:t>
            </a:r>
            <a:r>
              <a:rPr lang="sr-Latn-CS" altLang="en-US" b="1"/>
              <a:t> </a:t>
            </a:r>
            <a:r>
              <a:rPr lang="sr-Cyrl-CS" altLang="en-US" b="1"/>
              <a:t>довести</a:t>
            </a:r>
            <a:r>
              <a:rPr lang="sr-Latn-CS" altLang="en-US" b="1"/>
              <a:t> </a:t>
            </a:r>
            <a:r>
              <a:rPr lang="sr-Cyrl-CS" altLang="en-US" b="1"/>
              <a:t>до</a:t>
            </a:r>
            <a:r>
              <a:rPr lang="sr-Latn-CS" altLang="en-US" b="1"/>
              <a:t> </a:t>
            </a:r>
            <a:r>
              <a:rPr lang="sr-Cyrl-CS" altLang="en-US" b="1"/>
              <a:t>болова</a:t>
            </a:r>
            <a:r>
              <a:rPr lang="sr-Latn-CS" altLang="en-US" b="1"/>
              <a:t> </a:t>
            </a:r>
            <a:r>
              <a:rPr lang="sr-Cyrl-CS" altLang="en-US" b="1"/>
              <a:t>у</a:t>
            </a:r>
            <a:r>
              <a:rPr lang="sr-Latn-CS" altLang="en-US" b="1"/>
              <a:t> </a:t>
            </a:r>
            <a:r>
              <a:rPr lang="sr-Cyrl-CS" altLang="en-US" b="1"/>
              <a:t>лумбалном</a:t>
            </a:r>
            <a:r>
              <a:rPr lang="sr-Latn-CS" altLang="en-US" b="1"/>
              <a:t> </a:t>
            </a:r>
            <a:r>
              <a:rPr lang="sr-Cyrl-CS" altLang="en-US" b="1"/>
              <a:t>делу</a:t>
            </a:r>
            <a:r>
              <a:rPr lang="sr-Latn-CS" altLang="en-US" b="1"/>
              <a:t> </a:t>
            </a:r>
            <a:r>
              <a:rPr lang="sr-Cyrl-CS" altLang="en-US" b="1"/>
              <a:t>кичме</a:t>
            </a:r>
            <a:endParaRPr lang="en-US" altLang="en-US" b="1"/>
          </a:p>
          <a:p>
            <a:pPr algn="just" eaLnBrk="1" hangingPunct="1">
              <a:buFont typeface="Wingdings" panose="05000000000000000000" pitchFamily="2" charset="2"/>
              <a:buNone/>
            </a:pPr>
            <a:endParaRPr lang="sr-Latn-CS" altLang="en-US" b="1"/>
          </a:p>
          <a:p>
            <a:pPr algn="just" eaLnBrk="1" hangingPunct="1">
              <a:buFont typeface="Wingdings" panose="05000000000000000000" pitchFamily="2" charset="2"/>
              <a:buChar char="Ø"/>
            </a:pPr>
            <a:r>
              <a:rPr lang="sr-Cyrl-CS" altLang="en-US" b="1"/>
              <a:t>Кључ</a:t>
            </a:r>
            <a:r>
              <a:rPr lang="sr-Latn-CS" altLang="en-US" b="1"/>
              <a:t> </a:t>
            </a:r>
            <a:r>
              <a:rPr lang="sr-Cyrl-CS" altLang="en-US" b="1"/>
              <a:t>успеха</a:t>
            </a:r>
            <a:r>
              <a:rPr lang="en-US" altLang="en-US" b="1"/>
              <a:t>-</a:t>
            </a:r>
            <a:r>
              <a:rPr lang="sr-Cyrl-CS" altLang="en-US" b="1"/>
              <a:t>правовремени</a:t>
            </a:r>
            <a:r>
              <a:rPr lang="sr-Latn-CS" altLang="en-US" b="1"/>
              <a:t> </a:t>
            </a:r>
            <a:r>
              <a:rPr lang="sr-Cyrl-CS" altLang="en-US" b="1"/>
              <a:t>почетак</a:t>
            </a:r>
            <a:r>
              <a:rPr lang="sr-Latn-CS" altLang="en-US" b="1"/>
              <a:t> </a:t>
            </a:r>
            <a:r>
              <a:rPr lang="sr-Cyrl-CS" altLang="en-US" b="1"/>
              <a:t>терапије</a:t>
            </a:r>
            <a:r>
              <a:rPr lang="sr-Latn-CS" altLang="en-US" b="1"/>
              <a:t>!</a:t>
            </a:r>
            <a:endParaRPr lang="en-US" altLang="en-US" b="1"/>
          </a:p>
        </p:txBody>
      </p:sp>
      <p:sp>
        <p:nvSpPr>
          <p:cNvPr id="49155" name="TextBox 3">
            <a:extLst>
              <a:ext uri="{FF2B5EF4-FFF2-40B4-BE49-F238E27FC236}">
                <a16:creationId xmlns:a16="http://schemas.microsoft.com/office/drawing/2014/main" id="{D3B32089-0625-4DE1-A14B-FE1FF56BB3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685800"/>
            <a:ext cx="325596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sr-Cyrl-CS" altLang="en-US" sz="4800">
                <a:latin typeface="Constantia" panose="02030602050306030303" pitchFamily="18" charset="0"/>
              </a:rPr>
              <a:t>Последице</a:t>
            </a:r>
            <a:endParaRPr lang="en-US" altLang="en-US" sz="4800">
              <a:latin typeface="Constantia" panose="02030602050306030303" pitchFamily="18" charset="0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56991"/>
    </mc:Choice>
    <mc:Fallback xmlns="">
      <p:transition spd="slow" advTm="56991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Content Placeholder 3" descr="image.jpg">
            <a:extLst>
              <a:ext uri="{FF2B5EF4-FFF2-40B4-BE49-F238E27FC236}">
                <a16:creationId xmlns:a16="http://schemas.microsoft.com/office/drawing/2014/main" id="{08D0FA02-C775-49E5-98B1-C7EA498CFD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3733800"/>
            <a:ext cx="23622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79" name="Rectangle 5">
            <a:extLst>
              <a:ext uri="{FF2B5EF4-FFF2-40B4-BE49-F238E27FC236}">
                <a16:creationId xmlns:a16="http://schemas.microsoft.com/office/drawing/2014/main" id="{E22D2DF0-3D62-4C00-BF91-266FDEC836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533400"/>
            <a:ext cx="8153400" cy="485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sr-Latn-CS" altLang="en-US" sz="2600" b="1">
                <a:latin typeface="Constantia" panose="02030602050306030303" pitchFamily="18" charset="0"/>
              </a:rPr>
              <a:t> </a:t>
            </a:r>
            <a:r>
              <a:rPr lang="sr-Cyrl-CS" altLang="en-US" sz="2600" b="1">
                <a:latin typeface="Constantia" panose="02030602050306030303" pitchFamily="18" charset="0"/>
              </a:rPr>
              <a:t>Најбоље</a:t>
            </a:r>
            <a:r>
              <a:rPr lang="sr-Latn-CS" altLang="en-US" sz="2600" b="1">
                <a:latin typeface="Constantia" panose="02030602050306030303" pitchFamily="18" charset="0"/>
              </a:rPr>
              <a:t> </a:t>
            </a:r>
            <a:r>
              <a:rPr lang="sr-Cyrl-CS" altLang="en-US" sz="2600" b="1">
                <a:latin typeface="Constantia" panose="02030602050306030303" pitchFamily="18" charset="0"/>
              </a:rPr>
              <a:t>терапијске</a:t>
            </a:r>
            <a:r>
              <a:rPr lang="sr-Latn-CS" altLang="en-US" sz="2600" b="1">
                <a:latin typeface="Constantia" panose="02030602050306030303" pitchFamily="18" charset="0"/>
              </a:rPr>
              <a:t> </a:t>
            </a:r>
            <a:r>
              <a:rPr lang="sr-Cyrl-CS" altLang="en-US" sz="2600" b="1">
                <a:latin typeface="Constantia" panose="02030602050306030303" pitchFamily="18" charset="0"/>
              </a:rPr>
              <a:t>ефекте</a:t>
            </a:r>
            <a:r>
              <a:rPr lang="sr-Latn-CS" altLang="en-US" sz="2600" b="1">
                <a:latin typeface="Constantia" panose="02030602050306030303" pitchFamily="18" charset="0"/>
              </a:rPr>
              <a:t> </a:t>
            </a:r>
            <a:r>
              <a:rPr lang="sr-Cyrl-CS" altLang="en-US" sz="2600" b="1">
                <a:latin typeface="Constantia" panose="02030602050306030303" pitchFamily="18" charset="0"/>
              </a:rPr>
              <a:t>треба</a:t>
            </a:r>
            <a:r>
              <a:rPr lang="sr-Latn-CS" altLang="en-US" sz="2600" b="1">
                <a:latin typeface="Constantia" panose="02030602050306030303" pitchFamily="18" charset="0"/>
              </a:rPr>
              <a:t> </a:t>
            </a:r>
            <a:r>
              <a:rPr lang="sr-Cyrl-CS" altLang="en-US" sz="2600" b="1">
                <a:latin typeface="Constantia" panose="02030602050306030303" pitchFamily="18" charset="0"/>
              </a:rPr>
              <a:t>очекивати</a:t>
            </a:r>
            <a:r>
              <a:rPr lang="sr-Latn-CS" altLang="en-US" sz="2600" b="1">
                <a:latin typeface="Constantia" panose="02030602050306030303" pitchFamily="18" charset="0"/>
              </a:rPr>
              <a:t> </a:t>
            </a:r>
            <a:r>
              <a:rPr lang="sr-Cyrl-CS" altLang="en-US" sz="2600" b="1">
                <a:latin typeface="Constantia" panose="02030602050306030303" pitchFamily="18" charset="0"/>
              </a:rPr>
              <a:t>у</a:t>
            </a:r>
            <a:r>
              <a:rPr lang="sr-Latn-CS" altLang="en-US" sz="2600" b="1">
                <a:latin typeface="Constantia" panose="02030602050306030303" pitchFamily="18" charset="0"/>
              </a:rPr>
              <a:t> </a:t>
            </a:r>
            <a:r>
              <a:rPr lang="sr-Cyrl-CS" altLang="en-US" sz="2600" b="1">
                <a:latin typeface="Constantia" panose="02030602050306030303" pitchFamily="18" charset="0"/>
              </a:rPr>
              <a:t>периоду</a:t>
            </a:r>
            <a:r>
              <a:rPr lang="sr-Latn-CS" altLang="en-US" sz="2600" b="1">
                <a:latin typeface="Constantia" panose="02030602050306030303" pitchFamily="18" charset="0"/>
              </a:rPr>
              <a:t> </a:t>
            </a:r>
            <a:r>
              <a:rPr lang="sr-Cyrl-CS" altLang="en-US" sz="2600" b="1">
                <a:latin typeface="Constantia" panose="02030602050306030303" pitchFamily="18" charset="0"/>
              </a:rPr>
              <a:t>између</a:t>
            </a:r>
            <a:r>
              <a:rPr lang="sr-Latn-CS" altLang="en-US" sz="2600" b="1">
                <a:latin typeface="Constantia" panose="02030602050306030303" pitchFamily="18" charset="0"/>
              </a:rPr>
              <a:t> </a:t>
            </a:r>
            <a:r>
              <a:rPr lang="sr-Cyrl-CS" altLang="en-US" sz="2600" b="1">
                <a:latin typeface="Constantia" panose="02030602050306030303" pitchFamily="18" charset="0"/>
              </a:rPr>
              <a:t>друге</a:t>
            </a:r>
            <a:r>
              <a:rPr lang="sr-Latn-CS" altLang="en-US" sz="2600" b="1">
                <a:latin typeface="Constantia" panose="02030602050306030303" pitchFamily="18" charset="0"/>
              </a:rPr>
              <a:t> </a:t>
            </a:r>
            <a:r>
              <a:rPr lang="sr-Cyrl-CS" altLang="en-US" sz="2600" b="1">
                <a:latin typeface="Constantia" panose="02030602050306030303" pitchFamily="18" charset="0"/>
              </a:rPr>
              <a:t>и</a:t>
            </a:r>
            <a:r>
              <a:rPr lang="sr-Latn-CS" altLang="en-US" sz="2600" b="1">
                <a:latin typeface="Constantia" panose="02030602050306030303" pitchFamily="18" charset="0"/>
              </a:rPr>
              <a:t> </a:t>
            </a:r>
            <a:r>
              <a:rPr lang="sr-Cyrl-CS" altLang="en-US" sz="2600" b="1">
                <a:latin typeface="Constantia" panose="02030602050306030303" pitchFamily="18" charset="0"/>
              </a:rPr>
              <a:t>шесте</a:t>
            </a:r>
            <a:r>
              <a:rPr lang="sr-Latn-CS" altLang="en-US" sz="2600" b="1">
                <a:latin typeface="Constantia" panose="02030602050306030303" pitchFamily="18" charset="0"/>
              </a:rPr>
              <a:t> </a:t>
            </a:r>
            <a:r>
              <a:rPr lang="sr-Cyrl-CS" altLang="en-US" sz="2600" b="1">
                <a:latin typeface="Constantia" panose="02030602050306030303" pitchFamily="18" charset="0"/>
              </a:rPr>
              <a:t>године</a:t>
            </a:r>
            <a:endParaRPr lang="sr-Latn-CS" altLang="en-US" sz="2600" b="1">
              <a:latin typeface="Constantia" panose="02030602050306030303" pitchFamily="18" charset="0"/>
            </a:endParaRPr>
          </a:p>
          <a:p>
            <a:pPr eaLnBrk="1" hangingPunct="1">
              <a:buFont typeface="Wingdings" panose="05000000000000000000" pitchFamily="2" charset="2"/>
              <a:buChar char="Ø"/>
            </a:pPr>
            <a:endParaRPr lang="sr-Latn-CS" altLang="en-US" sz="2600" b="1">
              <a:latin typeface="Constantia" panose="02030602050306030303" pitchFamily="18" charset="0"/>
            </a:endParaRP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sr-Latn-CS" altLang="en-US" sz="2600" b="1">
                <a:latin typeface="Constantia" panose="02030602050306030303" pitchFamily="18" charset="0"/>
              </a:rPr>
              <a:t> </a:t>
            </a:r>
            <a:r>
              <a:rPr lang="sr-Cyrl-CS" altLang="en-US" sz="2600" b="1">
                <a:latin typeface="Constantia" panose="02030602050306030303" pitchFamily="18" charset="0"/>
              </a:rPr>
              <a:t>Са</a:t>
            </a:r>
            <a:r>
              <a:rPr lang="sr-Latn-CS" altLang="en-US" sz="2600" b="1">
                <a:latin typeface="Constantia" panose="02030602050306030303" pitchFamily="18" charset="0"/>
              </a:rPr>
              <a:t> </a:t>
            </a:r>
            <a:r>
              <a:rPr lang="sr-Cyrl-CS" altLang="en-US" sz="2600" b="1">
                <a:latin typeface="Constantia" panose="02030602050306030303" pitchFamily="18" charset="0"/>
              </a:rPr>
              <a:t>већим</a:t>
            </a:r>
            <a:r>
              <a:rPr lang="sr-Latn-CS" altLang="en-US" sz="2600" b="1">
                <a:latin typeface="Constantia" panose="02030602050306030303" pitchFamily="18" charset="0"/>
              </a:rPr>
              <a:t> </a:t>
            </a:r>
            <a:r>
              <a:rPr lang="sr-Cyrl-CS" altLang="en-US" sz="2600" b="1">
                <a:latin typeface="Constantia" panose="02030602050306030303" pitchFamily="18" charset="0"/>
              </a:rPr>
              <a:t>узрастом</a:t>
            </a:r>
            <a:r>
              <a:rPr lang="sr-Latn-CS" altLang="en-US" sz="2600" b="1">
                <a:latin typeface="Constantia" panose="02030602050306030303" pitchFamily="18" charset="0"/>
              </a:rPr>
              <a:t> </a:t>
            </a:r>
            <a:r>
              <a:rPr lang="sr-Cyrl-CS" altLang="en-US" sz="2600" b="1">
                <a:latin typeface="Constantia" panose="02030602050306030303" pitchFamily="18" charset="0"/>
              </a:rPr>
              <a:t>детета</a:t>
            </a:r>
            <a:r>
              <a:rPr lang="sr-Latn-CS" altLang="en-US" sz="2600" b="1">
                <a:latin typeface="Constantia" panose="02030602050306030303" pitchFamily="18" charset="0"/>
              </a:rPr>
              <a:t> </a:t>
            </a:r>
            <a:r>
              <a:rPr lang="sr-Cyrl-CS" altLang="en-US" sz="2600" b="1">
                <a:latin typeface="Constantia" panose="02030602050306030303" pitchFamily="18" charset="0"/>
              </a:rPr>
              <a:t>смањује</a:t>
            </a:r>
            <a:r>
              <a:rPr lang="sr-Latn-CS" altLang="en-US" sz="2600" b="1">
                <a:latin typeface="Constantia" panose="02030602050306030303" pitchFamily="18" charset="0"/>
              </a:rPr>
              <a:t> </a:t>
            </a:r>
            <a:r>
              <a:rPr lang="sr-Cyrl-CS" altLang="en-US" sz="2600" b="1">
                <a:latin typeface="Constantia" panose="02030602050306030303" pitchFamily="18" charset="0"/>
              </a:rPr>
              <a:t>се</a:t>
            </a:r>
            <a:r>
              <a:rPr lang="sr-Latn-CS" altLang="en-US" sz="2600" b="1">
                <a:latin typeface="Constantia" panose="02030602050306030303" pitchFamily="18" charset="0"/>
              </a:rPr>
              <a:t> </a:t>
            </a:r>
            <a:r>
              <a:rPr lang="sr-Cyrl-CS" altLang="en-US" sz="2600" b="1">
                <a:latin typeface="Constantia" panose="02030602050306030303" pitchFamily="18" charset="0"/>
              </a:rPr>
              <a:t>проценат</a:t>
            </a:r>
            <a:r>
              <a:rPr lang="sr-Latn-CS" altLang="en-US" sz="2600" b="1">
                <a:latin typeface="Constantia" panose="02030602050306030303" pitchFamily="18" charset="0"/>
              </a:rPr>
              <a:t> </a:t>
            </a:r>
            <a:r>
              <a:rPr lang="sr-Cyrl-CS" altLang="en-US" sz="2600" b="1">
                <a:latin typeface="Constantia" panose="02030602050306030303" pitchFamily="18" charset="0"/>
              </a:rPr>
              <a:t>успеха</a:t>
            </a:r>
            <a:r>
              <a:rPr lang="sr-Latn-CS" altLang="en-US" sz="2600" b="1">
                <a:latin typeface="Constantia" panose="02030602050306030303" pitchFamily="18" charset="0"/>
              </a:rPr>
              <a:t> </a:t>
            </a:r>
            <a:r>
              <a:rPr lang="sr-Cyrl-CS" altLang="en-US" sz="2600" b="1">
                <a:latin typeface="Constantia" panose="02030602050306030303" pitchFamily="18" charset="0"/>
              </a:rPr>
              <a:t>корекције</a:t>
            </a:r>
            <a:endParaRPr lang="sr-Latn-CS" altLang="en-US" sz="2600" b="1">
              <a:latin typeface="Constantia" panose="02030602050306030303" pitchFamily="18" charset="0"/>
            </a:endParaRPr>
          </a:p>
          <a:p>
            <a:pPr eaLnBrk="1" hangingPunct="1">
              <a:buFont typeface="Wingdings" panose="05000000000000000000" pitchFamily="2" charset="2"/>
              <a:buChar char="Ø"/>
            </a:pPr>
            <a:endParaRPr lang="sr-Latn-CS" altLang="en-US" sz="2600" b="1">
              <a:latin typeface="Constantia" panose="02030602050306030303" pitchFamily="18" charset="0"/>
            </a:endParaRP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sr-Cyrl-CS" altLang="en-US" sz="2600" b="1">
                <a:latin typeface="Constantia" panose="02030602050306030303" pitchFamily="18" charset="0"/>
              </a:rPr>
              <a:t>Укупан</a:t>
            </a:r>
            <a:r>
              <a:rPr lang="sr-Latn-CS" altLang="en-US" sz="2600" b="1">
                <a:latin typeface="Constantia" panose="02030602050306030303" pitchFamily="18" charset="0"/>
              </a:rPr>
              <a:t> </a:t>
            </a:r>
            <a:r>
              <a:rPr lang="sr-Cyrl-CS" altLang="en-US" sz="2600" b="1">
                <a:latin typeface="Constantia" panose="02030602050306030303" pitchFamily="18" charset="0"/>
              </a:rPr>
              <a:t>терапијски</a:t>
            </a:r>
            <a:r>
              <a:rPr lang="sr-Latn-CS" altLang="en-US" sz="2600" b="1">
                <a:latin typeface="Constantia" panose="02030602050306030303" pitchFamily="18" charset="0"/>
              </a:rPr>
              <a:t> </a:t>
            </a:r>
            <a:r>
              <a:rPr lang="sr-Cyrl-CS" altLang="en-US" sz="2600" b="1">
                <a:latin typeface="Constantia" panose="02030602050306030303" pitchFamily="18" charset="0"/>
              </a:rPr>
              <a:t>период</a:t>
            </a:r>
            <a:r>
              <a:rPr lang="sr-Latn-CS" altLang="en-US" sz="2600" b="1">
                <a:latin typeface="Constantia" panose="02030602050306030303" pitchFamily="18" charset="0"/>
              </a:rPr>
              <a:t> </a:t>
            </a:r>
            <a:r>
              <a:rPr lang="sr-Cyrl-CS" altLang="en-US" sz="2600" b="1">
                <a:latin typeface="Constantia" panose="02030602050306030303" pitchFamily="18" charset="0"/>
              </a:rPr>
              <a:t>по</a:t>
            </a:r>
            <a:r>
              <a:rPr lang="sr-Latn-CS" altLang="en-US" sz="2600" b="1">
                <a:latin typeface="Constantia" panose="02030602050306030303" pitchFamily="18" charset="0"/>
              </a:rPr>
              <a:t> </a:t>
            </a:r>
            <a:r>
              <a:rPr lang="sr-Cyrl-CS" altLang="en-US" sz="2600" b="1">
                <a:latin typeface="Constantia" panose="02030602050306030303" pitchFamily="18" charset="0"/>
              </a:rPr>
              <a:t>већини</a:t>
            </a:r>
            <a:r>
              <a:rPr lang="sr-Latn-CS" altLang="en-US" sz="2600" b="1">
                <a:latin typeface="Constantia" panose="02030602050306030303" pitchFamily="18" charset="0"/>
              </a:rPr>
              <a:t> </a:t>
            </a:r>
            <a:r>
              <a:rPr lang="sr-Cyrl-CS" altLang="en-US" sz="2600" b="1">
                <a:latin typeface="Constantia" panose="02030602050306030303" pitchFamily="18" charset="0"/>
              </a:rPr>
              <a:t>клиничких</a:t>
            </a:r>
            <a:r>
              <a:rPr lang="sr-Latn-CS" altLang="en-US" sz="2600" b="1">
                <a:latin typeface="Constantia" panose="02030602050306030303" pitchFamily="18" charset="0"/>
              </a:rPr>
              <a:t> </a:t>
            </a:r>
            <a:r>
              <a:rPr lang="sr-Cyrl-CS" altLang="en-US" sz="2600" b="1">
                <a:latin typeface="Constantia" panose="02030602050306030303" pitchFamily="18" charset="0"/>
              </a:rPr>
              <a:t>истраживања</a:t>
            </a:r>
            <a:r>
              <a:rPr lang="sr-Latn-CS" altLang="en-US" sz="2600" b="1">
                <a:latin typeface="Constantia" panose="02030602050306030303" pitchFamily="18" charset="0"/>
              </a:rPr>
              <a:t> </a:t>
            </a:r>
            <a:r>
              <a:rPr lang="sr-Cyrl-CS" altLang="en-US" sz="2600" b="1">
                <a:latin typeface="Constantia" panose="02030602050306030303" pitchFamily="18" charset="0"/>
              </a:rPr>
              <a:t>је</a:t>
            </a:r>
            <a:r>
              <a:rPr lang="sr-Latn-CS" altLang="en-US" sz="2600" b="1">
                <a:latin typeface="Constantia" panose="02030602050306030303" pitchFamily="18" charset="0"/>
              </a:rPr>
              <a:t> </a:t>
            </a:r>
            <a:r>
              <a:rPr lang="sr-Cyrl-CS" altLang="en-US" sz="2600" b="1">
                <a:latin typeface="Constantia" panose="02030602050306030303" pitchFamily="18" charset="0"/>
              </a:rPr>
              <a:t>до</a:t>
            </a:r>
            <a:r>
              <a:rPr lang="sr-Latn-CS" altLang="en-US" sz="2600" b="1">
                <a:latin typeface="Constantia" panose="02030602050306030303" pitchFamily="18" charset="0"/>
              </a:rPr>
              <a:t> 12</a:t>
            </a:r>
            <a:r>
              <a:rPr lang="en-US" altLang="en-US" sz="2600" b="1">
                <a:latin typeface="Constantia" panose="02030602050306030303" pitchFamily="18" charset="0"/>
              </a:rPr>
              <a:t>-</a:t>
            </a:r>
            <a:r>
              <a:rPr lang="sr-Latn-CS" altLang="en-US" sz="2600" b="1">
                <a:latin typeface="Constantia" panose="02030602050306030303" pitchFamily="18" charset="0"/>
              </a:rPr>
              <a:t>13. </a:t>
            </a:r>
            <a:r>
              <a:rPr lang="sr-Cyrl-CS" altLang="en-US" sz="2600" b="1">
                <a:latin typeface="Constantia" panose="02030602050306030303" pitchFamily="18" charset="0"/>
              </a:rPr>
              <a:t>године</a:t>
            </a:r>
            <a:endParaRPr lang="sr-Latn-CS" altLang="en-US" sz="2600" b="1">
              <a:latin typeface="Constantia" panose="02030602050306030303" pitchFamily="18" charset="0"/>
            </a:endParaRPr>
          </a:p>
          <a:p>
            <a:pPr eaLnBrk="1" hangingPunct="1">
              <a:buFont typeface="Wingdings" panose="05000000000000000000" pitchFamily="2" charset="2"/>
              <a:buChar char="Ø"/>
            </a:pPr>
            <a:endParaRPr lang="sr-Latn-CS" altLang="en-US" sz="2600" b="1">
              <a:latin typeface="Constantia" panose="02030602050306030303" pitchFamily="18" charset="0"/>
            </a:endParaRPr>
          </a:p>
          <a:p>
            <a:pPr eaLnBrk="1" hangingPunct="1">
              <a:buFont typeface="Wingdings" panose="05000000000000000000" pitchFamily="2" charset="2"/>
              <a:buChar char="Ø"/>
            </a:pPr>
            <a:endParaRPr lang="sr-Latn-CS" altLang="en-US" sz="2600" b="1">
              <a:latin typeface="Constantia" panose="02030602050306030303" pitchFamily="18" charset="0"/>
            </a:endParaRP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sr-Cyrl-CS" altLang="en-US" sz="2600" b="1">
                <a:latin typeface="Constantia" panose="02030602050306030303" pitchFamily="18" charset="0"/>
              </a:rPr>
              <a:t>Са</a:t>
            </a:r>
            <a:r>
              <a:rPr lang="sr-Latn-CS" altLang="en-US" sz="2600" b="1">
                <a:latin typeface="Constantia" panose="02030602050306030303" pitchFamily="18" charset="0"/>
              </a:rPr>
              <a:t> </a:t>
            </a:r>
            <a:r>
              <a:rPr lang="sr-Cyrl-CS" altLang="en-US" sz="2600" b="1">
                <a:latin typeface="Constantia" panose="02030602050306030303" pitchFamily="18" charset="0"/>
              </a:rPr>
              <a:t>терапијом</a:t>
            </a:r>
            <a:r>
              <a:rPr lang="sr-Latn-CS" altLang="en-US" sz="2600" b="1">
                <a:latin typeface="Constantia" panose="02030602050306030303" pitchFamily="18" charset="0"/>
              </a:rPr>
              <a:t> </a:t>
            </a:r>
            <a:r>
              <a:rPr lang="sr-Cyrl-CS" altLang="en-US" sz="2600" b="1">
                <a:latin typeface="Constantia" panose="02030602050306030303" pitchFamily="18" charset="0"/>
              </a:rPr>
              <a:t>почети</a:t>
            </a:r>
            <a:r>
              <a:rPr lang="sr-Latn-CS" altLang="en-US" sz="2600" b="1">
                <a:latin typeface="Constantia" panose="02030602050306030303" pitchFamily="18" charset="0"/>
              </a:rPr>
              <a:t> </a:t>
            </a:r>
            <a:r>
              <a:rPr lang="sr-Cyrl-CS" altLang="en-US" sz="2600" b="1">
                <a:latin typeface="Constantia" panose="02030602050306030303" pitchFamily="18" charset="0"/>
              </a:rPr>
              <a:t>што</a:t>
            </a:r>
            <a:r>
              <a:rPr lang="sr-Latn-CS" altLang="en-US" sz="2600" b="1">
                <a:latin typeface="Constantia" panose="02030602050306030303" pitchFamily="18" charset="0"/>
              </a:rPr>
              <a:t> </a:t>
            </a:r>
            <a:r>
              <a:rPr lang="sr-Cyrl-CS" altLang="en-US" sz="2600" b="1">
                <a:latin typeface="Constantia" panose="02030602050306030303" pitchFamily="18" charset="0"/>
              </a:rPr>
              <a:t>пре</a:t>
            </a:r>
            <a:r>
              <a:rPr lang="sr-Latn-CS" altLang="en-US" sz="2600" b="1">
                <a:latin typeface="Constantia" panose="02030602050306030303" pitchFamily="18" charset="0"/>
              </a:rPr>
              <a:t>!!</a:t>
            </a:r>
          </a:p>
          <a:p>
            <a:pPr eaLnBrk="1" hangingPunct="1"/>
            <a:r>
              <a:rPr lang="sr-Latn-CS" altLang="en-US" sz="2600" b="1">
                <a:latin typeface="Constantia" panose="02030602050306030303" pitchFamily="18" charset="0"/>
              </a:rPr>
              <a:t> </a:t>
            </a:r>
            <a:r>
              <a:rPr lang="en-US" altLang="en-US" sz="2600" b="1">
                <a:latin typeface="Constantia" panose="02030602050306030303" pitchFamily="18" charset="0"/>
              </a:rPr>
              <a:t>   </a:t>
            </a:r>
            <a:endParaRPr lang="en-US" altLang="en-US" sz="2400">
              <a:latin typeface="Constantia" panose="02030602050306030303" pitchFamily="18" charset="0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51535"/>
    </mc:Choice>
    <mc:Fallback xmlns="">
      <p:transition spd="slow" advTm="51535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>
            <a:extLst>
              <a:ext uri="{FF2B5EF4-FFF2-40B4-BE49-F238E27FC236}">
                <a16:creationId xmlns:a16="http://schemas.microsoft.com/office/drawing/2014/main" id="{C5CFC090-F9DA-4968-A4FC-2CCABF276B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altLang="en-US"/>
              <a:t>Равни</a:t>
            </a:r>
            <a:r>
              <a:rPr lang="sr-Latn-CS" altLang="en-US"/>
              <a:t> </a:t>
            </a:r>
            <a:r>
              <a:rPr lang="sr-Cyrl-CS" altLang="en-US"/>
              <a:t>табани</a:t>
            </a:r>
            <a:r>
              <a:rPr lang="sr-Latn-CS" altLang="en-US"/>
              <a:t>-</a:t>
            </a:r>
            <a:r>
              <a:rPr lang="sr-Cyrl-CS" altLang="en-US"/>
              <a:t>клиничка</a:t>
            </a:r>
            <a:r>
              <a:rPr lang="sr-Latn-CS" altLang="en-US"/>
              <a:t> </a:t>
            </a:r>
            <a:r>
              <a:rPr lang="sr-Cyrl-CS" altLang="en-US"/>
              <a:t>слика</a:t>
            </a:r>
            <a:endParaRPr lang="en-US" altLang="en-US"/>
          </a:p>
        </p:txBody>
      </p:sp>
      <p:sp>
        <p:nvSpPr>
          <p:cNvPr id="51203" name="Rectangle 3">
            <a:extLst>
              <a:ext uri="{FF2B5EF4-FFF2-40B4-BE49-F238E27FC236}">
                <a16:creationId xmlns:a16="http://schemas.microsoft.com/office/drawing/2014/main" id="{4195636C-E91E-49A5-B3B6-4384ADC6E5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sr-Cyrl-CS" altLang="en-US" i="1"/>
              <a:t>1. степен</a:t>
            </a:r>
            <a:r>
              <a:rPr lang="sr-Cyrl-CS" altLang="en-US"/>
              <a:t>: </a:t>
            </a:r>
            <a:r>
              <a:rPr lang="sr-Cyrl-CS" altLang="en-US" b="1"/>
              <a:t>благо</a:t>
            </a:r>
            <a:r>
              <a:rPr lang="sr-Cyrl-CS" altLang="en-US"/>
              <a:t> спуштен али видљив уздужни свод стопала</a:t>
            </a:r>
          </a:p>
          <a:p>
            <a:pPr eaLnBrk="1" hangingPunct="1">
              <a:lnSpc>
                <a:spcPct val="90000"/>
              </a:lnSpc>
            </a:pPr>
            <a:r>
              <a:rPr lang="sr-Cyrl-CS" altLang="en-US" i="1"/>
              <a:t>2. степен</a:t>
            </a:r>
            <a:r>
              <a:rPr lang="sr-Cyrl-CS" altLang="en-US"/>
              <a:t>: </a:t>
            </a:r>
            <a:r>
              <a:rPr lang="sr-Cyrl-CS" altLang="en-US" b="1"/>
              <a:t>умерено</a:t>
            </a:r>
            <a:r>
              <a:rPr lang="sr-Cyrl-CS" altLang="en-US"/>
              <a:t> спуштен свод стопала, није видљив лук</a:t>
            </a:r>
          </a:p>
          <a:p>
            <a:pPr eaLnBrk="1" hangingPunct="1">
              <a:lnSpc>
                <a:spcPct val="90000"/>
              </a:lnSpc>
            </a:pPr>
            <a:r>
              <a:rPr lang="sr-Cyrl-CS" altLang="en-US" i="1"/>
              <a:t>3. степен</a:t>
            </a:r>
            <a:r>
              <a:rPr lang="sr-Cyrl-CS" altLang="en-US"/>
              <a:t>: </a:t>
            </a:r>
            <a:r>
              <a:rPr lang="sr-Cyrl-CS" altLang="en-US" b="1"/>
              <a:t>тешки</a:t>
            </a:r>
            <a:r>
              <a:rPr lang="sr-Cyrl-CS" altLang="en-US"/>
              <a:t> облик- изгубљен свод, присутан медијални лук уз валгус пете</a:t>
            </a:r>
          </a:p>
          <a:p>
            <a:pPr eaLnBrk="1" hangingPunct="1">
              <a:lnSpc>
                <a:spcPct val="90000"/>
              </a:lnSpc>
            </a:pPr>
            <a:endParaRPr lang="sr-Cyrl-CS" altLang="en-US"/>
          </a:p>
          <a:p>
            <a:pPr eaLnBrk="1" hangingPunct="1">
              <a:lnSpc>
                <a:spcPct val="90000"/>
              </a:lnSpc>
            </a:pPr>
            <a:r>
              <a:rPr lang="sr-Cyrl-CS" altLang="en-US"/>
              <a:t>Равни табани мање доводе до бола и неспособности него високо подигнут свод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483"/>
    </mc:Choice>
    <mc:Fallback xmlns="">
      <p:transition spd="slow" advTm="24483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>
            <a:extLst>
              <a:ext uri="{FF2B5EF4-FFF2-40B4-BE49-F238E27FC236}">
                <a16:creationId xmlns:a16="http://schemas.microsoft.com/office/drawing/2014/main" id="{C768FCD7-D368-4736-8477-9B6A69D7E4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altLang="en-US"/>
              <a:t>Ravni tabani-rtg dijagnostika</a:t>
            </a:r>
            <a:endParaRPr lang="en-US" altLang="en-US"/>
          </a:p>
        </p:txBody>
      </p:sp>
      <p:pic>
        <p:nvPicPr>
          <p:cNvPr id="52227" name="Picture 4" descr="File0014">
            <a:extLst>
              <a:ext uri="{FF2B5EF4-FFF2-40B4-BE49-F238E27FC236}">
                <a16:creationId xmlns:a16="http://schemas.microsoft.com/office/drawing/2014/main" id="{84FA4490-3300-4ABC-9486-9440841283D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600" y="1201738"/>
            <a:ext cx="8915400" cy="5656262"/>
          </a:xfr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14"/>
    </mc:Choice>
    <mc:Fallback xmlns="">
      <p:transition spd="slow" advTm="4514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>
            <a:extLst>
              <a:ext uri="{FF2B5EF4-FFF2-40B4-BE49-F238E27FC236}">
                <a16:creationId xmlns:a16="http://schemas.microsoft.com/office/drawing/2014/main" id="{E9B8D477-D0E6-4F33-AB7D-EDC5D9E7B97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42988" y="533401"/>
            <a:ext cx="7024687" cy="1066800"/>
          </a:xfrm>
        </p:spPr>
        <p:txBody>
          <a:bodyPr/>
          <a:lstStyle/>
          <a:p>
            <a:pPr eaLnBrk="1" hangingPunct="1"/>
            <a:r>
              <a:rPr lang="sr-Latn-CS" altLang="en-US" dirty="0"/>
              <a:t>Ravni tabani-tretman</a:t>
            </a:r>
            <a:endParaRPr lang="en-US" altLang="en-US" dirty="0"/>
          </a:p>
        </p:txBody>
      </p:sp>
      <p:sp>
        <p:nvSpPr>
          <p:cNvPr id="53251" name="Rectangle 4">
            <a:extLst>
              <a:ext uri="{FF2B5EF4-FFF2-40B4-BE49-F238E27FC236}">
                <a16:creationId xmlns:a16="http://schemas.microsoft.com/office/drawing/2014/main" id="{2C97D5F7-8301-4614-9801-69D6BC313603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eaLnBrk="1" hangingPunct="1"/>
            <a:r>
              <a:rPr lang="sr-Latn-CS" altLang="en-US" b="1"/>
              <a:t>I i II stpen:</a:t>
            </a:r>
          </a:p>
          <a:p>
            <a:pPr eaLnBrk="1" hangingPunct="1"/>
            <a:r>
              <a:rPr lang="sr-Latn-CS" altLang="en-US" b="1"/>
              <a:t>A. bez tegoba</a:t>
            </a:r>
          </a:p>
          <a:p>
            <a:pPr lvl="1" eaLnBrk="1" hangingPunct="1"/>
            <a:r>
              <a:rPr lang="sr-Latn-CS" altLang="en-US" b="1"/>
              <a:t>Nema specifičnog lečenja</a:t>
            </a:r>
          </a:p>
          <a:p>
            <a:pPr lvl="1" eaLnBrk="1" hangingPunct="1"/>
            <a:r>
              <a:rPr lang="sr-Latn-CS" altLang="en-US" b="1"/>
              <a:t>Standardna obuća</a:t>
            </a:r>
          </a:p>
          <a:p>
            <a:pPr eaLnBrk="1" hangingPunct="1"/>
            <a:r>
              <a:rPr lang="sr-Latn-CS" altLang="en-US" b="1"/>
              <a:t>B. sa tegobama</a:t>
            </a:r>
          </a:p>
          <a:p>
            <a:pPr lvl="1" eaLnBrk="1" hangingPunct="1"/>
            <a:r>
              <a:rPr lang="sr-Latn-CS" altLang="en-US" b="1"/>
              <a:t>Istezanje tricepsa </a:t>
            </a:r>
          </a:p>
          <a:p>
            <a:pPr lvl="1" eaLnBrk="1" hangingPunct="1"/>
            <a:r>
              <a:rPr lang="sr-Latn-CS" altLang="en-US" b="1"/>
              <a:t>Ortopedske cipele</a:t>
            </a:r>
            <a:endParaRPr lang="en-US" altLang="en-US" b="1"/>
          </a:p>
        </p:txBody>
      </p:sp>
      <p:sp>
        <p:nvSpPr>
          <p:cNvPr id="53252" name="Rectangle 5">
            <a:extLst>
              <a:ext uri="{FF2B5EF4-FFF2-40B4-BE49-F238E27FC236}">
                <a16:creationId xmlns:a16="http://schemas.microsoft.com/office/drawing/2014/main" id="{536B231D-A97A-4251-83EB-945009EC1ED0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48200" y="2286000"/>
            <a:ext cx="4038600" cy="3840163"/>
          </a:xfrm>
        </p:spPr>
        <p:txBody>
          <a:bodyPr/>
          <a:lstStyle/>
          <a:p>
            <a:pPr eaLnBrk="1" hangingPunct="1"/>
            <a:r>
              <a:rPr lang="sr-Latn-CS" altLang="en-US" b="1"/>
              <a:t>III stpen:</a:t>
            </a:r>
          </a:p>
          <a:p>
            <a:pPr lvl="1" eaLnBrk="1" hangingPunct="1"/>
            <a:r>
              <a:rPr lang="sr-Latn-CS" altLang="en-US" b="1"/>
              <a:t>Otropedske cipele</a:t>
            </a:r>
          </a:p>
          <a:p>
            <a:pPr lvl="1" eaLnBrk="1" hangingPunct="1"/>
            <a:r>
              <a:rPr lang="sr-Latn-CS" altLang="en-US" b="1"/>
              <a:t>Ortoze ( tokom brzog rasta)</a:t>
            </a:r>
            <a:endParaRPr lang="en-US" altLang="en-US" b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866"/>
    </mc:Choice>
    <mc:Fallback xmlns="">
      <p:transition spd="slow" advTm="32866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>
            <a:extLst>
              <a:ext uri="{FF2B5EF4-FFF2-40B4-BE49-F238E27FC236}">
                <a16:creationId xmlns:a16="http://schemas.microsoft.com/office/drawing/2014/main" id="{DDC052C8-AE88-4F0A-8FE0-C486A7341D4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altLang="en-US"/>
              <a:t>Ravni tabani-hirurški tretman</a:t>
            </a:r>
            <a:endParaRPr lang="en-US" altLang="en-US"/>
          </a:p>
        </p:txBody>
      </p:sp>
      <p:pic>
        <p:nvPicPr>
          <p:cNvPr id="54275" name="Picture 4" descr="File0012">
            <a:extLst>
              <a:ext uri="{FF2B5EF4-FFF2-40B4-BE49-F238E27FC236}">
                <a16:creationId xmlns:a16="http://schemas.microsoft.com/office/drawing/2014/main" id="{B76ABE39-6AE2-4B3F-B967-F51484935E9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8200" y="1295400"/>
            <a:ext cx="7696200" cy="5562600"/>
          </a:xfr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66"/>
    </mc:Choice>
    <mc:Fallback xmlns="">
      <p:transition spd="slow" advTm="4166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>
            <a:extLst>
              <a:ext uri="{FF2B5EF4-FFF2-40B4-BE49-F238E27FC236}">
                <a16:creationId xmlns:a16="http://schemas.microsoft.com/office/drawing/2014/main" id="{79DD7F83-E893-461B-8E3D-28237CC6F7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628775"/>
            <a:ext cx="83820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indent="457200">
              <a:buFont typeface="Wingdings" pitchFamily="2" charset="2"/>
              <a:buBlip>
                <a:blip r:embed="rId2"/>
              </a:buBlip>
              <a:defRPr/>
            </a:pPr>
            <a:r>
              <a:rPr lang="sr-Cyrl-CS" sz="2800" b="1" dirty="0"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Термотерапија</a:t>
            </a:r>
            <a:r>
              <a:rPr lang="sl-SI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(</a:t>
            </a:r>
            <a:r>
              <a:rPr lang="sr-Cyrl-C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паковања</a:t>
            </a:r>
            <a:r>
              <a:rPr lang="sl-SI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, </a:t>
            </a:r>
            <a:r>
              <a:rPr lang="sr-Cyrl-C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парафини</a:t>
            </a:r>
            <a:r>
              <a:rPr lang="sl-SI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, </a:t>
            </a:r>
            <a:r>
              <a:rPr lang="sr-Cyrl-C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пелоидо</a:t>
            </a:r>
            <a:r>
              <a:rPr lang="sl-SI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)</a:t>
            </a:r>
            <a:endParaRPr lang="sl-SI" sz="1200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55299" name="Rectangle 3">
            <a:extLst>
              <a:ext uri="{FF2B5EF4-FFF2-40B4-BE49-F238E27FC236}">
                <a16:creationId xmlns:a16="http://schemas.microsoft.com/office/drawing/2014/main" id="{DFEC89BB-40EE-48F7-A0AB-C12DA7AFA2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3388" y="30241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5300" name="Rectangle 6">
            <a:extLst>
              <a:ext uri="{FF2B5EF4-FFF2-40B4-BE49-F238E27FC236}">
                <a16:creationId xmlns:a16="http://schemas.microsoft.com/office/drawing/2014/main" id="{83FE2C03-3516-46FA-A69B-983735CE0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78500" y="6248400"/>
            <a:ext cx="2692400" cy="2921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4279" name="Rectangle 7">
            <a:extLst>
              <a:ext uri="{FF2B5EF4-FFF2-40B4-BE49-F238E27FC236}">
                <a16:creationId xmlns:a16="http://schemas.microsoft.com/office/drawing/2014/main" id="{AC6608AF-840C-4161-98C0-F6CB68F2E1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284538"/>
            <a:ext cx="8893175" cy="66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indent="457200">
              <a:buFont typeface="Wingdings" pitchFamily="2" charset="2"/>
              <a:buBlip>
                <a:blip r:embed="rId2"/>
              </a:buBlip>
              <a:defRPr/>
            </a:pPr>
            <a:r>
              <a:rPr lang="sr-Cyrl-CS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Кинезитерапија</a:t>
            </a:r>
            <a:r>
              <a:rPr lang="sl-SI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l-SI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(</a:t>
            </a:r>
            <a:r>
              <a:rPr lang="sr-Cyrl-C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вежбе</a:t>
            </a:r>
            <a:r>
              <a:rPr lang="sl-SI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за</a:t>
            </a:r>
            <a:r>
              <a:rPr lang="sl-SI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повећање</a:t>
            </a:r>
            <a:r>
              <a:rPr lang="sl-SI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обима</a:t>
            </a:r>
            <a:r>
              <a:rPr lang="sl-SI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покрета</a:t>
            </a:r>
            <a:r>
              <a:rPr lang="sl-SI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 </a:t>
            </a:r>
          </a:p>
          <a:p>
            <a:pPr indent="457200">
              <a:buFont typeface="Wingdings" pitchFamily="2" charset="2"/>
              <a:buNone/>
              <a:defRPr/>
            </a:pPr>
            <a:r>
              <a:rPr lang="sl-SI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</a:t>
            </a:r>
            <a:r>
              <a:rPr lang="sr-Cyrl-C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јачање</a:t>
            </a:r>
            <a:r>
              <a:rPr lang="sl-SI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мускулатуре</a:t>
            </a:r>
            <a:r>
              <a:rPr lang="sl-SI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трупа</a:t>
            </a:r>
            <a:r>
              <a:rPr lang="sl-SI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</a:t>
            </a:r>
            <a:r>
              <a:rPr lang="sl-SI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доњих</a:t>
            </a:r>
            <a:r>
              <a:rPr lang="sl-SI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екстремитета</a:t>
            </a:r>
            <a:r>
              <a:rPr lang="sl-SI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</a:t>
            </a:r>
            <a:r>
              <a:rPr lang="sr-Cyrl-C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стимулација</a:t>
            </a:r>
            <a:r>
              <a:rPr lang="sl-SI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</a:t>
            </a:r>
          </a:p>
          <a:p>
            <a:pPr indent="457200">
              <a:buFont typeface="Wingdings" pitchFamily="2" charset="2"/>
              <a:buNone/>
              <a:defRPr/>
            </a:pPr>
            <a:r>
              <a:rPr lang="sl-SI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</a:t>
            </a:r>
            <a:r>
              <a:rPr lang="sr-Cyrl-C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моторног</a:t>
            </a:r>
            <a:r>
              <a:rPr lang="sl-SI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развоја</a:t>
            </a:r>
            <a:r>
              <a:rPr lang="sl-SI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) </a:t>
            </a:r>
            <a:endParaRPr lang="en-US" sz="2800" b="1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54280" name="Rectangle 8">
            <a:extLst>
              <a:ext uri="{FF2B5EF4-FFF2-40B4-BE49-F238E27FC236}">
                <a16:creationId xmlns:a16="http://schemas.microsoft.com/office/drawing/2014/main" id="{DD6615FE-6FCE-4522-AD39-95D8BD404A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276475"/>
            <a:ext cx="91440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indent="457200">
              <a:buFont typeface="Wingdings" pitchFamily="2" charset="2"/>
              <a:buBlip>
                <a:blip r:embed="rId2"/>
              </a:buBlip>
              <a:defRPr/>
            </a:pPr>
            <a:r>
              <a:rPr lang="sr-Cyrl-CS" sz="2800" b="1" dirty="0">
                <a:solidFill>
                  <a:srgbClr val="FFCC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Електротерапија</a:t>
            </a:r>
            <a:r>
              <a:rPr lang="sl-SI" sz="2800" b="1" dirty="0">
                <a:solidFill>
                  <a:srgbClr val="FFCC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l-SI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(</a:t>
            </a:r>
            <a:r>
              <a:rPr lang="sr-Cyrl-C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елетростимулација</a:t>
            </a:r>
            <a:r>
              <a:rPr lang="sl-SI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</a:t>
            </a:r>
            <a:r>
              <a:rPr lang="sr-Cyrl-C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галванизација</a:t>
            </a:r>
            <a:r>
              <a:rPr lang="sl-SI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</a:t>
            </a:r>
            <a:r>
              <a:rPr lang="sr-Cyrl-C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ИФ</a:t>
            </a:r>
            <a:r>
              <a:rPr lang="sl-SI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струје</a:t>
            </a:r>
            <a:r>
              <a:rPr lang="sl-SI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)</a:t>
            </a:r>
          </a:p>
        </p:txBody>
      </p:sp>
      <p:sp>
        <p:nvSpPr>
          <p:cNvPr id="54281" name="Rectangle 9">
            <a:extLst>
              <a:ext uri="{FF2B5EF4-FFF2-40B4-BE49-F238E27FC236}">
                <a16:creationId xmlns:a16="http://schemas.microsoft.com/office/drawing/2014/main" id="{8BD4A39B-9CE0-4A2D-99B4-E3C59AA914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221163"/>
            <a:ext cx="9144000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indent="457200">
              <a:buFont typeface="Wingdings" pitchFamily="2" charset="2"/>
              <a:buBlip>
                <a:blip r:embed="rId2"/>
              </a:buBlip>
              <a:defRPr/>
            </a:pPr>
            <a:r>
              <a:rPr lang="sr-Cyrl-CS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Ортозе</a:t>
            </a:r>
            <a:r>
              <a:rPr lang="sl-SI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(</a:t>
            </a:r>
            <a:r>
              <a:rPr lang="sr-Cyrl-C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за</a:t>
            </a:r>
            <a:r>
              <a:rPr lang="sl-SI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стопала</a:t>
            </a:r>
            <a:r>
              <a:rPr lang="sl-SI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</a:t>
            </a:r>
            <a:r>
              <a:rPr lang="sr-Cyrl-C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кичму</a:t>
            </a:r>
            <a:r>
              <a:rPr lang="sl-SI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</a:t>
            </a:r>
            <a:r>
              <a:rPr lang="sr-Cyrl-C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вертикализацију</a:t>
            </a:r>
            <a:r>
              <a:rPr lang="sl-SI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</a:t>
            </a:r>
            <a:r>
              <a:rPr lang="sl-SI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ход</a:t>
            </a:r>
            <a:r>
              <a:rPr lang="sl-SI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)</a:t>
            </a:r>
          </a:p>
        </p:txBody>
      </p:sp>
      <p:sp>
        <p:nvSpPr>
          <p:cNvPr id="54282" name="Rectangle 10">
            <a:extLst>
              <a:ext uri="{FF2B5EF4-FFF2-40B4-BE49-F238E27FC236}">
                <a16:creationId xmlns:a16="http://schemas.microsoft.com/office/drawing/2014/main" id="{DA6F8436-109D-4935-A286-6FA803E745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868863"/>
            <a:ext cx="3656013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indent="457200">
              <a:buFont typeface="Wingdings" pitchFamily="2" charset="2"/>
              <a:buBlip>
                <a:blip r:embed="rId2"/>
              </a:buBlip>
              <a:defRPr/>
            </a:pPr>
            <a:r>
              <a:rPr lang="sr-Cyrl-CS" sz="2800" b="1" dirty="0">
                <a:solidFill>
                  <a:srgbClr val="66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Хидротерапија</a:t>
            </a:r>
            <a:endParaRPr lang="sl-SI" sz="2800" b="1" dirty="0">
              <a:solidFill>
                <a:srgbClr val="6699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54283" name="Rectangle 11">
            <a:extLst>
              <a:ext uri="{FF2B5EF4-FFF2-40B4-BE49-F238E27FC236}">
                <a16:creationId xmlns:a16="http://schemas.microsoft.com/office/drawing/2014/main" id="{72B4202F-D036-4AD7-9FC2-7A1160114E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516563"/>
            <a:ext cx="3656013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indent="457200">
              <a:buFont typeface="Wingdings" pitchFamily="2" charset="2"/>
              <a:buBlip>
                <a:blip r:embed="rId2"/>
              </a:buBlip>
              <a:defRPr/>
            </a:pPr>
            <a:r>
              <a:rPr lang="sr-Cyrl-CS" sz="28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Радна</a:t>
            </a:r>
            <a:r>
              <a:rPr lang="sl-SI" sz="28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sr-Cyrl-CS" sz="28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терапија</a:t>
            </a:r>
            <a:endParaRPr lang="sl-SI" sz="2800" b="1" dirty="0">
              <a:solidFill>
                <a:srgbClr val="0099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55306" name="Picture 12" descr="orthosis 2-bolja">
            <a:extLst>
              <a:ext uri="{FF2B5EF4-FFF2-40B4-BE49-F238E27FC236}">
                <a16:creationId xmlns:a16="http://schemas.microsoft.com/office/drawing/2014/main" id="{AADAD125-F2BE-42F1-BBF1-B4EC4C640B36}"/>
              </a:ext>
            </a:extLst>
          </p:cNvPr>
          <p:cNvPicPr>
            <a:picLocks noGrp="1" noChangeAspect="1" noChangeArrowheads="1"/>
          </p:cNvPicPr>
          <p:nvPr>
            <p:ph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80288" y="4365625"/>
            <a:ext cx="1352550" cy="2149475"/>
          </a:xfrm>
          <a:noFill/>
          <a:ln w="38100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54285" name="Rectangle 13">
            <a:extLst>
              <a:ext uri="{FF2B5EF4-FFF2-40B4-BE49-F238E27FC236}">
                <a16:creationId xmlns:a16="http://schemas.microsoft.com/office/drawing/2014/main" id="{9167B279-8292-496A-8A45-F12349E0EF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2500" y="692150"/>
            <a:ext cx="26606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sr-Cyrl-CS" sz="4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Терапија</a:t>
            </a:r>
            <a:endParaRPr lang="en-US" sz="44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ransition advTm="2367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3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5" presetID="2" presetClass="entr" presetSubtype="3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20" presetID="2" presetClass="entr" presetSubtype="3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25" presetID="2" presetClass="entr" presetSubtype="3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30" presetID="2" presetClass="entr" presetSubtype="3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  <p:bldP spid="54279" grpId="0"/>
      <p:bldP spid="54280" grpId="0"/>
      <p:bldP spid="54281" grpId="0"/>
      <p:bldP spid="54282" grpId="0"/>
      <p:bldP spid="5428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Content Placeholder 3" descr="set_stopala_320.jpg">
            <a:extLst>
              <a:ext uri="{FF2B5EF4-FFF2-40B4-BE49-F238E27FC236}">
                <a16:creationId xmlns:a16="http://schemas.microsoft.com/office/drawing/2014/main" id="{5D8CE3B0-7C0E-46C4-BBE5-BFB47BE8C3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03513" y="2324100"/>
            <a:ext cx="3454400" cy="3508375"/>
          </a:xfrm>
        </p:spPr>
      </p:pic>
      <p:sp>
        <p:nvSpPr>
          <p:cNvPr id="14" name="Explosion 1 13">
            <a:extLst>
              <a:ext uri="{FF2B5EF4-FFF2-40B4-BE49-F238E27FC236}">
                <a16:creationId xmlns:a16="http://schemas.microsoft.com/office/drawing/2014/main" id="{2185A8E3-CD47-4E5C-917F-1598D28ACA08}"/>
              </a:ext>
            </a:extLst>
          </p:cNvPr>
          <p:cNvSpPr/>
          <p:nvPr/>
        </p:nvSpPr>
        <p:spPr>
          <a:xfrm>
            <a:off x="304800" y="-228600"/>
            <a:ext cx="8534400" cy="3657600"/>
          </a:xfrm>
          <a:prstGeom prst="irregularSeal1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6324" name="Title 1">
            <a:extLst>
              <a:ext uri="{FF2B5EF4-FFF2-40B4-BE49-F238E27FC236}">
                <a16:creationId xmlns:a16="http://schemas.microsoft.com/office/drawing/2014/main" id="{E9034BD0-6DE1-42E8-BCCA-66377B268109}"/>
              </a:ext>
            </a:extLst>
          </p:cNvPr>
          <p:cNvSpPr txBox="1">
            <a:spLocks/>
          </p:cNvSpPr>
          <p:nvPr/>
        </p:nvSpPr>
        <p:spPr bwMode="auto">
          <a:xfrm>
            <a:off x="533400" y="10668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800" b="1" i="1">
                <a:solidFill>
                  <a:srgbClr val="FF0000"/>
                </a:solidFill>
                <a:latin typeface="Constantia" panose="02030602050306030303" pitchFamily="18" charset="0"/>
              </a:rPr>
              <a:t>SET ZA PREVENCIJU I TERAPIJU RAVNIH STOPALA</a:t>
            </a:r>
            <a:r>
              <a:rPr lang="sr-Latn-CS" altLang="en-US" sz="2800" b="1" i="1">
                <a:solidFill>
                  <a:srgbClr val="FF0000"/>
                </a:solidFill>
                <a:latin typeface="Constantia" panose="02030602050306030303" pitchFamily="18" charset="0"/>
              </a:rPr>
              <a:t> </a:t>
            </a:r>
            <a:endParaRPr lang="en-US" altLang="en-US" sz="2800">
              <a:solidFill>
                <a:srgbClr val="FF0000"/>
              </a:solidFill>
              <a:latin typeface="Constantia" panose="02030602050306030303" pitchFamily="18" charset="0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48214"/>
    </mc:Choice>
    <mc:Fallback xmlns="">
      <p:transition spd="slow" advTm="48214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Content Placeholder 2">
            <a:extLst>
              <a:ext uri="{FF2B5EF4-FFF2-40B4-BE49-F238E27FC236}">
                <a16:creationId xmlns:a16="http://schemas.microsoft.com/office/drawing/2014/main" id="{7B039592-1DFF-4E3C-A2CF-AAEF518945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76200"/>
            <a:ext cx="8915400" cy="13716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Char char="Ø"/>
            </a:pPr>
            <a:r>
              <a:rPr lang="sr-Cyrl-CS" altLang="en-US" b="1"/>
              <a:t>Сет</a:t>
            </a:r>
            <a:r>
              <a:rPr lang="en-US" altLang="en-US" b="1"/>
              <a:t> </a:t>
            </a:r>
            <a:r>
              <a:rPr lang="sr-Cyrl-CS" altLang="en-US" b="1"/>
              <a:t>се</a:t>
            </a:r>
            <a:r>
              <a:rPr lang="en-US" altLang="en-US" b="1"/>
              <a:t> </a:t>
            </a:r>
            <a:r>
              <a:rPr lang="sr-Cyrl-CS" altLang="en-US" b="1"/>
              <a:t>састоји</a:t>
            </a:r>
            <a:r>
              <a:rPr lang="en-US" altLang="en-US" b="1"/>
              <a:t> </a:t>
            </a:r>
            <a:r>
              <a:rPr lang="sr-Cyrl-CS" altLang="en-US" b="1"/>
              <a:t>из</a:t>
            </a:r>
            <a:r>
              <a:rPr lang="en-US" altLang="en-US" b="1"/>
              <a:t> </a:t>
            </a:r>
            <a:r>
              <a:rPr lang="sr-Cyrl-CS" altLang="en-US" b="1"/>
              <a:t>два</a:t>
            </a:r>
            <a:r>
              <a:rPr lang="en-US" altLang="en-US" b="1"/>
              <a:t> </a:t>
            </a:r>
            <a:r>
              <a:rPr lang="sr-Cyrl-CS" altLang="en-US" b="1"/>
              <a:t>степера</a:t>
            </a:r>
            <a:r>
              <a:rPr lang="en-US" altLang="en-US" b="1"/>
              <a:t> (</a:t>
            </a:r>
            <a:r>
              <a:rPr lang="sr-Cyrl-CS" altLang="en-US" b="1"/>
              <a:t>две</a:t>
            </a:r>
            <a:r>
              <a:rPr lang="en-US" altLang="en-US" b="1"/>
              <a:t> </a:t>
            </a:r>
            <a:r>
              <a:rPr lang="sr-Cyrl-CS" altLang="en-US" b="1"/>
              <a:t>полулопте</a:t>
            </a:r>
            <a:r>
              <a:rPr lang="en-US" altLang="en-US" b="1"/>
              <a:t> </a:t>
            </a:r>
            <a:r>
              <a:rPr lang="sr-Cyrl-CS" altLang="en-US" b="1"/>
              <a:t>различитог</a:t>
            </a:r>
            <a:r>
              <a:rPr lang="en-US" altLang="en-US" b="1"/>
              <a:t> </a:t>
            </a:r>
            <a:r>
              <a:rPr lang="sr-Cyrl-CS" altLang="en-US" b="1"/>
              <a:t>интезитета</a:t>
            </a:r>
            <a:r>
              <a:rPr lang="en-US" altLang="en-US" b="1"/>
              <a:t> </a:t>
            </a:r>
            <a:r>
              <a:rPr lang="sr-Cyrl-CS" altLang="en-US" b="1"/>
              <a:t>отпора</a:t>
            </a:r>
            <a:r>
              <a:rPr lang="en-US" altLang="en-US" b="1"/>
              <a:t>)</a:t>
            </a:r>
            <a:r>
              <a:rPr lang="sr-Latn-CS" altLang="en-US" b="1"/>
              <a:t>, </a:t>
            </a:r>
            <a:r>
              <a:rPr lang="sr-Cyrl-CS" altLang="en-US" b="1"/>
              <a:t>ваљка</a:t>
            </a:r>
            <a:r>
              <a:rPr lang="sr-Latn-CS" altLang="en-US" b="1"/>
              <a:t>, </a:t>
            </a:r>
            <a:r>
              <a:rPr lang="sr-Cyrl-CS" altLang="en-US" b="1"/>
              <a:t>ДВД</a:t>
            </a:r>
            <a:r>
              <a:rPr lang="sr-Latn-CS" altLang="en-US" b="1"/>
              <a:t>, </a:t>
            </a:r>
            <a:r>
              <a:rPr lang="sr-Cyrl-CS" altLang="en-US" b="1"/>
              <a:t>постера</a:t>
            </a:r>
            <a:r>
              <a:rPr lang="sr-Latn-CS" altLang="en-US" b="1"/>
              <a:t> </a:t>
            </a:r>
            <a:r>
              <a:rPr lang="sr-Cyrl-CS" altLang="en-US" b="1"/>
              <a:t>са</a:t>
            </a:r>
            <a:r>
              <a:rPr lang="sr-Latn-CS" altLang="en-US" b="1"/>
              <a:t> </a:t>
            </a:r>
            <a:r>
              <a:rPr lang="sr-Cyrl-CS" altLang="en-US" b="1"/>
              <a:t>инструкцијама</a:t>
            </a:r>
            <a:r>
              <a:rPr lang="sr-Latn-CS" altLang="en-US" b="1"/>
              <a:t> </a:t>
            </a:r>
            <a:endParaRPr lang="en-US" altLang="en-US"/>
          </a:p>
        </p:txBody>
      </p:sp>
      <p:pic>
        <p:nvPicPr>
          <p:cNvPr id="57347" name="Picture 3" descr="set_10_fix.jpg">
            <a:extLst>
              <a:ext uri="{FF2B5EF4-FFF2-40B4-BE49-F238E27FC236}">
                <a16:creationId xmlns:a16="http://schemas.microsoft.com/office/drawing/2014/main" id="{F5160411-DA36-4666-B13F-9764734D04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447800"/>
            <a:ext cx="28194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8" name="Picture 4" descr="set_07_fix.jpg">
            <a:extLst>
              <a:ext uri="{FF2B5EF4-FFF2-40B4-BE49-F238E27FC236}">
                <a16:creationId xmlns:a16="http://schemas.microsoft.com/office/drawing/2014/main" id="{20E140DF-B7B8-473F-85DF-8650F28290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4150" y="1295400"/>
            <a:ext cx="2133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9" name="Content Placeholder 2">
            <a:extLst>
              <a:ext uri="{FF2B5EF4-FFF2-40B4-BE49-F238E27FC236}">
                <a16:creationId xmlns:a16="http://schemas.microsoft.com/office/drawing/2014/main" id="{97C227CA-733E-4AB9-B89C-55BDB38FCA39}"/>
              </a:ext>
            </a:extLst>
          </p:cNvPr>
          <p:cNvSpPr>
            <a:spLocks/>
          </p:cNvSpPr>
          <p:nvPr/>
        </p:nvSpPr>
        <p:spPr bwMode="auto">
          <a:xfrm>
            <a:off x="228600" y="5562600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" panose="05000000000000000000" pitchFamily="2" charset="2"/>
              <a:buChar char="Ø"/>
            </a:pPr>
            <a:r>
              <a:rPr lang="sr-Cyrl-CS" altLang="en-US" sz="2600" b="1">
                <a:latin typeface="Constantia" panose="02030602050306030303" pitchFamily="18" charset="0"/>
              </a:rPr>
              <a:t>Уз</a:t>
            </a:r>
            <a:r>
              <a:rPr lang="sr-Latn-CS" altLang="en-US" sz="2600" b="1">
                <a:latin typeface="Constantia" panose="02030602050306030303" pitchFamily="18" charset="0"/>
              </a:rPr>
              <a:t> </a:t>
            </a:r>
            <a:r>
              <a:rPr lang="sr-Cyrl-CS" altLang="en-US" sz="2600" b="1">
                <a:latin typeface="Constantia" panose="02030602050306030303" pitchFamily="18" charset="0"/>
              </a:rPr>
              <a:t>пасивни</a:t>
            </a:r>
            <a:r>
              <a:rPr lang="sr-Latn-CS" altLang="en-US" sz="2600" b="1">
                <a:latin typeface="Constantia" panose="02030602050306030303" pitchFamily="18" charset="0"/>
              </a:rPr>
              <a:t> </a:t>
            </a:r>
            <a:r>
              <a:rPr lang="sr-Cyrl-CS" altLang="en-US" sz="2600" b="1">
                <a:latin typeface="Constantia" panose="02030602050306030303" pitchFamily="18" charset="0"/>
              </a:rPr>
              <a:t>вид</a:t>
            </a:r>
            <a:r>
              <a:rPr lang="sr-Latn-CS" altLang="en-US" sz="2600" b="1">
                <a:latin typeface="Constantia" panose="02030602050306030303" pitchFamily="18" charset="0"/>
              </a:rPr>
              <a:t> </a:t>
            </a:r>
            <a:r>
              <a:rPr lang="sr-Cyrl-CS" altLang="en-US" sz="2600" b="1">
                <a:latin typeface="Constantia" panose="02030602050306030303" pitchFamily="18" charset="0"/>
              </a:rPr>
              <a:t>корекције</a:t>
            </a:r>
            <a:r>
              <a:rPr lang="sr-Latn-CS" altLang="en-US" sz="2600" b="1">
                <a:latin typeface="Constantia" panose="02030602050306030303" pitchFamily="18" charset="0"/>
              </a:rPr>
              <a:t> (</a:t>
            </a:r>
            <a:r>
              <a:rPr lang="sr-Cyrl-CS" altLang="en-US" sz="2600" b="1">
                <a:latin typeface="Constantia" panose="02030602050306030303" pitchFamily="18" charset="0"/>
              </a:rPr>
              <a:t>ортопедски</a:t>
            </a:r>
            <a:r>
              <a:rPr lang="sr-Latn-CS" altLang="en-US" sz="2600" b="1">
                <a:latin typeface="Constantia" panose="02030602050306030303" pitchFamily="18" charset="0"/>
              </a:rPr>
              <a:t> </a:t>
            </a:r>
            <a:r>
              <a:rPr lang="sr-Cyrl-CS" altLang="en-US" sz="2600" b="1">
                <a:latin typeface="Constantia" panose="02030602050306030303" pitchFamily="18" charset="0"/>
              </a:rPr>
              <a:t>улошци</a:t>
            </a:r>
            <a:r>
              <a:rPr lang="sr-Latn-CS" altLang="en-US" sz="2600" b="1">
                <a:latin typeface="Constantia" panose="02030602050306030303" pitchFamily="18" charset="0"/>
              </a:rPr>
              <a:t>, </a:t>
            </a:r>
            <a:r>
              <a:rPr lang="sr-Cyrl-CS" altLang="en-US" sz="2600" b="1">
                <a:latin typeface="Constantia" panose="02030602050306030303" pitchFamily="18" charset="0"/>
              </a:rPr>
              <a:t>ципеле</a:t>
            </a:r>
            <a:r>
              <a:rPr lang="sr-Latn-CS" altLang="en-US" sz="2600" b="1">
                <a:latin typeface="Constantia" panose="02030602050306030303" pitchFamily="18" charset="0"/>
              </a:rPr>
              <a:t>)&gt; </a:t>
            </a:r>
            <a:r>
              <a:rPr lang="sr-Cyrl-CS" altLang="en-US" sz="2600" b="1">
                <a:latin typeface="Constantia" panose="02030602050306030303" pitchFamily="18" charset="0"/>
              </a:rPr>
              <a:t>максималан</a:t>
            </a:r>
            <a:r>
              <a:rPr lang="sr-Latn-CS" altLang="en-US" sz="2600" b="1">
                <a:latin typeface="Constantia" panose="02030602050306030303" pitchFamily="18" charset="0"/>
              </a:rPr>
              <a:t> </a:t>
            </a:r>
            <a:r>
              <a:rPr lang="sr-Cyrl-CS" altLang="en-US" sz="2600" b="1">
                <a:latin typeface="Constantia" panose="02030602050306030303" pitchFamily="18" charset="0"/>
              </a:rPr>
              <a:t>терапијски</a:t>
            </a:r>
            <a:r>
              <a:rPr lang="sr-Latn-CS" altLang="en-US" sz="2600" b="1">
                <a:latin typeface="Constantia" panose="02030602050306030303" pitchFamily="18" charset="0"/>
              </a:rPr>
              <a:t> </a:t>
            </a:r>
            <a:r>
              <a:rPr lang="sr-Cyrl-CS" altLang="en-US" sz="2600" b="1">
                <a:latin typeface="Constantia" panose="02030602050306030303" pitchFamily="18" charset="0"/>
              </a:rPr>
              <a:t>ефекат</a:t>
            </a:r>
            <a:r>
              <a:rPr lang="sr-Latn-CS" altLang="en-US" sz="2600" b="1">
                <a:latin typeface="Constantia" panose="02030602050306030303" pitchFamily="18" charset="0"/>
              </a:rPr>
              <a:t> </a:t>
            </a:r>
            <a:endParaRPr lang="en-US" altLang="en-US" sz="2600" i="1">
              <a:latin typeface="Constantia" panose="02030602050306030303" pitchFamily="18" charset="0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31844"/>
    </mc:Choice>
    <mc:Fallback xmlns="">
      <p:transition spd="slow" advTm="31844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Content Placeholder 2">
            <a:extLst>
              <a:ext uri="{FF2B5EF4-FFF2-40B4-BE49-F238E27FC236}">
                <a16:creationId xmlns:a16="http://schemas.microsoft.com/office/drawing/2014/main" id="{C103E44B-3546-4082-97D6-150E9C243C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914400"/>
            <a:ext cx="8229600" cy="5105400"/>
          </a:xfrm>
        </p:spPr>
        <p:txBody>
          <a:bodyPr/>
          <a:lstStyle/>
          <a:p>
            <a:pPr algn="just" eaLnBrk="1" hangingPunct="1">
              <a:buFont typeface="Wingdings" panose="05000000000000000000" pitchFamily="2" charset="2"/>
              <a:buChar char="Ø"/>
            </a:pPr>
            <a:r>
              <a:rPr lang="sr-Cyrl-CS" altLang="en-US" b="1"/>
              <a:t>Унутрашњост</a:t>
            </a:r>
            <a:r>
              <a:rPr lang="sr-Latn-CS" altLang="en-US" b="1"/>
              <a:t> </a:t>
            </a:r>
            <a:r>
              <a:rPr lang="sr-Cyrl-CS" altLang="en-US" b="1"/>
              <a:t>степера</a:t>
            </a:r>
            <a:r>
              <a:rPr lang="sr-Latn-CS" altLang="en-US" b="1"/>
              <a:t> </a:t>
            </a:r>
            <a:r>
              <a:rPr lang="sr-Cyrl-CS" altLang="en-US" b="1"/>
              <a:t>и</a:t>
            </a:r>
            <a:r>
              <a:rPr lang="sr-Latn-CS" altLang="en-US" b="1"/>
              <a:t> </a:t>
            </a:r>
            <a:r>
              <a:rPr lang="sr-Cyrl-CS" altLang="en-US" b="1"/>
              <a:t>ваљка</a:t>
            </a:r>
            <a:r>
              <a:rPr lang="sr-Latn-CS" altLang="en-US" b="1"/>
              <a:t> </a:t>
            </a:r>
            <a:r>
              <a:rPr lang="sr-Cyrl-CS" altLang="en-US" b="1"/>
              <a:t>је</a:t>
            </a:r>
            <a:r>
              <a:rPr lang="en-US" altLang="en-US" b="1"/>
              <a:t> </a:t>
            </a:r>
            <a:r>
              <a:rPr lang="sr-Cyrl-CS" altLang="en-US" b="1"/>
              <a:t>испуњена</a:t>
            </a:r>
            <a:r>
              <a:rPr lang="en-US" altLang="en-US" b="1"/>
              <a:t> </a:t>
            </a:r>
            <a:r>
              <a:rPr lang="sr-Cyrl-CS" altLang="en-US" b="1"/>
              <a:t>ваздухом</a:t>
            </a:r>
            <a:r>
              <a:rPr lang="en-US" altLang="en-US" b="1"/>
              <a:t>. </a:t>
            </a:r>
            <a:r>
              <a:rPr lang="sr-Cyrl-CS" altLang="en-US" b="1"/>
              <a:t>Кроз</a:t>
            </a:r>
            <a:r>
              <a:rPr lang="sr-Latn-CS" altLang="en-US" b="1"/>
              <a:t> </a:t>
            </a:r>
            <a:r>
              <a:rPr lang="sr-Cyrl-CS" altLang="en-US" b="1"/>
              <a:t>постепено</a:t>
            </a:r>
            <a:r>
              <a:rPr lang="en-US" altLang="en-US" b="1"/>
              <a:t> </a:t>
            </a:r>
            <a:r>
              <a:rPr lang="sr-Cyrl-CS" altLang="en-US" b="1"/>
              <a:t>повећање</a:t>
            </a:r>
            <a:r>
              <a:rPr lang="en-US" altLang="en-US" b="1"/>
              <a:t> </a:t>
            </a:r>
            <a:r>
              <a:rPr lang="sr-Cyrl-CS" altLang="en-US" b="1"/>
              <a:t>отпора</a:t>
            </a:r>
            <a:r>
              <a:rPr lang="en-US" altLang="en-US" b="1"/>
              <a:t> </a:t>
            </a:r>
            <a:r>
              <a:rPr lang="sr-Cyrl-CS" altLang="en-US" b="1"/>
              <a:t>на</a:t>
            </a:r>
            <a:r>
              <a:rPr lang="sr-Latn-CS" altLang="en-US" b="1"/>
              <a:t> </a:t>
            </a:r>
            <a:r>
              <a:rPr lang="sr-Cyrl-CS" altLang="en-US" b="1"/>
              <a:t>притисак</a:t>
            </a:r>
            <a:r>
              <a:rPr lang="sr-Latn-CS" altLang="en-US" b="1"/>
              <a:t>, </a:t>
            </a:r>
            <a:r>
              <a:rPr lang="sr-Cyrl-CS" altLang="en-US" b="1"/>
              <a:t>омогућава</a:t>
            </a:r>
            <a:r>
              <a:rPr lang="sr-Latn-CS" altLang="en-US" b="1"/>
              <a:t> </a:t>
            </a:r>
            <a:r>
              <a:rPr lang="sr-Cyrl-CS" altLang="en-US" b="1"/>
              <a:t>систем</a:t>
            </a:r>
            <a:r>
              <a:rPr lang="en-US" altLang="en-US" b="1"/>
              <a:t> </a:t>
            </a:r>
            <a:r>
              <a:rPr lang="sr-Cyrl-CS" altLang="en-US" b="1"/>
              <a:t>прогресивног</a:t>
            </a:r>
            <a:r>
              <a:rPr lang="en-US" altLang="en-US" b="1"/>
              <a:t> </a:t>
            </a:r>
            <a:r>
              <a:rPr lang="sr-Cyrl-CS" altLang="en-US" b="1"/>
              <a:t>мишићног</a:t>
            </a:r>
            <a:r>
              <a:rPr lang="sr-Latn-CS" altLang="en-US" b="1"/>
              <a:t> </a:t>
            </a:r>
            <a:r>
              <a:rPr lang="sr-Cyrl-CS" altLang="en-US" b="1"/>
              <a:t>вежбања</a:t>
            </a:r>
            <a:endParaRPr lang="en-US" altLang="en-US" b="1"/>
          </a:p>
          <a:p>
            <a:pPr algn="just" eaLnBrk="1" hangingPunct="1">
              <a:buFont typeface="Wingdings" panose="05000000000000000000" pitchFamily="2" charset="2"/>
              <a:buChar char="Ø"/>
            </a:pPr>
            <a:r>
              <a:rPr lang="en-US" altLang="en-US" b="1"/>
              <a:t>  </a:t>
            </a:r>
            <a:r>
              <a:rPr lang="sr-Cyrl-CS" altLang="en-US" b="1"/>
              <a:t>бодље</a:t>
            </a:r>
            <a:r>
              <a:rPr lang="sr-Latn-CS" altLang="en-US" b="1"/>
              <a:t> </a:t>
            </a:r>
            <a:r>
              <a:rPr lang="sr-Cyrl-CS" altLang="en-US" b="1"/>
              <a:t>по</a:t>
            </a:r>
            <a:r>
              <a:rPr lang="sr-Latn-CS" altLang="en-US" b="1"/>
              <a:t> </a:t>
            </a:r>
            <a:r>
              <a:rPr lang="sr-Cyrl-CS" altLang="en-US" b="1"/>
              <a:t>површини</a:t>
            </a:r>
            <a:r>
              <a:rPr lang="sr-Latn-CS" altLang="en-US" b="1"/>
              <a:t> </a:t>
            </a:r>
            <a:r>
              <a:rPr lang="sr-Cyrl-CS" altLang="en-US" b="1"/>
              <a:t>степера</a:t>
            </a:r>
            <a:r>
              <a:rPr lang="sr-Latn-CS" altLang="en-US" b="1"/>
              <a:t>, </a:t>
            </a:r>
            <a:r>
              <a:rPr lang="sr-Cyrl-CS" altLang="en-US" b="1"/>
              <a:t>сензорним</a:t>
            </a:r>
            <a:r>
              <a:rPr lang="en-US" altLang="en-US" b="1"/>
              <a:t> </a:t>
            </a:r>
            <a:r>
              <a:rPr lang="sr-Cyrl-CS" altLang="en-US" b="1"/>
              <a:t>надражајем</a:t>
            </a:r>
            <a:r>
              <a:rPr lang="en-US" altLang="en-US" b="1"/>
              <a:t> </a:t>
            </a:r>
            <a:r>
              <a:rPr lang="sr-Cyrl-CS" altLang="en-US" b="1"/>
              <a:t>додатно</a:t>
            </a:r>
            <a:r>
              <a:rPr lang="sr-Latn-CS" altLang="en-US" b="1"/>
              <a:t> </a:t>
            </a:r>
            <a:r>
              <a:rPr lang="sr-Cyrl-CS" altLang="en-US" b="1"/>
              <a:t>подстичу</a:t>
            </a:r>
            <a:r>
              <a:rPr lang="sr-Latn-CS" altLang="en-US" b="1"/>
              <a:t> </a:t>
            </a:r>
            <a:r>
              <a:rPr lang="sr-Cyrl-CS" altLang="en-US" b="1"/>
              <a:t>активацију</a:t>
            </a:r>
            <a:r>
              <a:rPr lang="sr-Latn-CS" altLang="en-US" b="1"/>
              <a:t> </a:t>
            </a:r>
            <a:r>
              <a:rPr lang="sr-Cyrl-CS" altLang="en-US" b="1"/>
              <a:t>мишића</a:t>
            </a:r>
            <a:r>
              <a:rPr lang="sr-Latn-CS" altLang="en-US" b="1"/>
              <a:t> </a:t>
            </a:r>
            <a:r>
              <a:rPr lang="sr-Cyrl-CS" altLang="en-US" b="1"/>
              <a:t>стопала</a:t>
            </a:r>
            <a:r>
              <a:rPr lang="en-US" altLang="en-US" b="1"/>
              <a:t>,</a:t>
            </a:r>
            <a:r>
              <a:rPr lang="sr-Latn-CS" altLang="en-US" b="1"/>
              <a:t> </a:t>
            </a:r>
            <a:r>
              <a:rPr lang="sr-Cyrl-CS" altLang="en-US" b="1"/>
              <a:t>чиме</a:t>
            </a:r>
            <a:r>
              <a:rPr lang="sr-Latn-CS" altLang="en-US" b="1"/>
              <a:t> </a:t>
            </a:r>
            <a:r>
              <a:rPr lang="sr-Cyrl-CS" altLang="en-US" b="1"/>
              <a:t>се</a:t>
            </a:r>
            <a:r>
              <a:rPr lang="sr-Latn-CS" altLang="en-US" b="1"/>
              <a:t> </a:t>
            </a:r>
            <a:r>
              <a:rPr lang="sr-Cyrl-CS" altLang="en-US" b="1"/>
              <a:t>утиче</a:t>
            </a:r>
            <a:r>
              <a:rPr lang="sr-Latn-CS" altLang="en-US" b="1"/>
              <a:t> </a:t>
            </a:r>
            <a:r>
              <a:rPr lang="sr-Cyrl-CS" altLang="en-US" b="1"/>
              <a:t>на</a:t>
            </a:r>
            <a:r>
              <a:rPr lang="sr-Latn-CS" altLang="en-US" b="1"/>
              <a:t> </a:t>
            </a:r>
            <a:r>
              <a:rPr lang="sr-Cyrl-CS" altLang="en-US" b="1"/>
              <a:t>правилно</a:t>
            </a:r>
            <a:r>
              <a:rPr lang="en-US" altLang="en-US" b="1"/>
              <a:t> </a:t>
            </a:r>
            <a:r>
              <a:rPr lang="sr-Cyrl-CS" altLang="en-US" b="1"/>
              <a:t>обликовање</a:t>
            </a:r>
            <a:r>
              <a:rPr lang="sr-Latn-CS" altLang="en-US" b="1"/>
              <a:t> </a:t>
            </a:r>
            <a:r>
              <a:rPr lang="sr-Cyrl-CS" altLang="en-US" b="1"/>
              <a:t>сводова</a:t>
            </a:r>
            <a:r>
              <a:rPr lang="en-US" altLang="en-US" b="1"/>
              <a:t> </a:t>
            </a:r>
          </a:p>
          <a:p>
            <a:pPr algn="just" eaLnBrk="1" hangingPunct="1">
              <a:buFont typeface="Wingdings" panose="05000000000000000000" pitchFamily="2" charset="2"/>
              <a:buChar char="Ø"/>
            </a:pPr>
            <a:endParaRPr lang="en-US" altLang="en-US" b="1"/>
          </a:p>
          <a:p>
            <a:pPr algn="just" eaLnBrk="1" hangingPunct="1">
              <a:buFont typeface="Wingdings" panose="05000000000000000000" pitchFamily="2" charset="2"/>
              <a:buChar char="Ø"/>
            </a:pPr>
            <a:r>
              <a:rPr lang="en-US" altLang="en-US" b="1"/>
              <a:t> </a:t>
            </a:r>
            <a:r>
              <a:rPr lang="sr-Cyrl-CS" altLang="en-US" b="1"/>
              <a:t>Сет</a:t>
            </a:r>
            <a:r>
              <a:rPr lang="en-US" altLang="en-US" b="1"/>
              <a:t> </a:t>
            </a:r>
            <a:r>
              <a:rPr lang="sr-Cyrl-CS" altLang="en-US" b="1"/>
              <a:t>садржи</a:t>
            </a:r>
            <a:r>
              <a:rPr lang="en-US" altLang="en-US" b="1"/>
              <a:t> </a:t>
            </a:r>
            <a:r>
              <a:rPr lang="sr-Cyrl-CS" altLang="en-US" b="1"/>
              <a:t>јасан</a:t>
            </a:r>
            <a:r>
              <a:rPr lang="sr-Latn-CS" altLang="en-US" b="1"/>
              <a:t> </a:t>
            </a:r>
            <a:r>
              <a:rPr lang="sr-Cyrl-CS" altLang="en-US" b="1"/>
              <a:t>приказ</a:t>
            </a:r>
            <a:r>
              <a:rPr lang="sr-Latn-CS" altLang="en-US" b="1"/>
              <a:t> </a:t>
            </a:r>
            <a:r>
              <a:rPr lang="sr-Cyrl-CS" altLang="en-US" b="1"/>
              <a:t>програма</a:t>
            </a:r>
            <a:r>
              <a:rPr lang="sr-Latn-CS" altLang="en-US" b="1"/>
              <a:t> </a:t>
            </a:r>
            <a:r>
              <a:rPr lang="sr-Cyrl-CS" altLang="en-US" b="1"/>
              <a:t>вежби</a:t>
            </a:r>
            <a:r>
              <a:rPr lang="sr-Latn-CS" altLang="en-US" b="1"/>
              <a:t> </a:t>
            </a:r>
            <a:r>
              <a:rPr lang="sr-Cyrl-CS" altLang="en-US" b="1"/>
              <a:t>које</a:t>
            </a:r>
            <a:r>
              <a:rPr lang="sr-Latn-CS" altLang="en-US" b="1"/>
              <a:t> </a:t>
            </a:r>
            <a:r>
              <a:rPr lang="sr-Cyrl-CS" altLang="en-US" b="1"/>
              <a:t>су</a:t>
            </a:r>
            <a:r>
              <a:rPr lang="sr-Latn-CS" altLang="en-US" b="1"/>
              <a:t> </a:t>
            </a:r>
            <a:r>
              <a:rPr lang="sr-Cyrl-CS" altLang="en-US" b="1"/>
              <a:t>прилагодјене</a:t>
            </a:r>
            <a:r>
              <a:rPr lang="sr-Latn-CS" altLang="en-US" b="1"/>
              <a:t> </a:t>
            </a:r>
            <a:r>
              <a:rPr lang="sr-Cyrl-CS" altLang="en-US" b="1"/>
              <a:t>деци</a:t>
            </a:r>
            <a:r>
              <a:rPr lang="sr-Latn-CS" altLang="en-US" b="1"/>
              <a:t> </a:t>
            </a:r>
            <a:r>
              <a:rPr lang="sr-Cyrl-CS" altLang="en-US" b="1"/>
              <a:t>различитог</a:t>
            </a:r>
            <a:r>
              <a:rPr lang="sr-Latn-CS" altLang="en-US" b="1"/>
              <a:t> </a:t>
            </a:r>
            <a:r>
              <a:rPr lang="sr-Cyrl-CS" altLang="en-US" b="1"/>
              <a:t>узраста</a:t>
            </a:r>
            <a:r>
              <a:rPr lang="sr-Latn-CS" altLang="en-US" b="1"/>
              <a:t> </a:t>
            </a:r>
            <a:r>
              <a:rPr lang="sr-Cyrl-CS" altLang="en-US" b="1"/>
              <a:t>и</a:t>
            </a:r>
            <a:r>
              <a:rPr lang="sr-Latn-CS" altLang="en-US" b="1"/>
              <a:t> </a:t>
            </a:r>
            <a:r>
              <a:rPr lang="sr-Cyrl-CS" altLang="en-US" b="1"/>
              <a:t>могу</a:t>
            </a:r>
            <a:r>
              <a:rPr lang="sr-Latn-CS" altLang="en-US" b="1"/>
              <a:t> </a:t>
            </a:r>
            <a:r>
              <a:rPr lang="sr-Cyrl-CS" altLang="en-US" b="1"/>
              <a:t>се</a:t>
            </a:r>
            <a:r>
              <a:rPr lang="sr-Latn-CS" altLang="en-US" b="1"/>
              <a:t> </a:t>
            </a:r>
            <a:r>
              <a:rPr lang="sr-Cyrl-CS" altLang="en-US" b="1"/>
              <a:t>спроводити</a:t>
            </a:r>
            <a:r>
              <a:rPr lang="sr-Latn-CS" altLang="en-US" b="1"/>
              <a:t> </a:t>
            </a:r>
            <a:r>
              <a:rPr lang="sr-Cyrl-CS" altLang="en-US" b="1"/>
              <a:t>кроз</a:t>
            </a:r>
            <a:r>
              <a:rPr lang="en-US" altLang="en-US" b="1"/>
              <a:t> </a:t>
            </a:r>
            <a:r>
              <a:rPr lang="sr-Cyrl-CS" altLang="en-US" b="1"/>
              <a:t>игру</a:t>
            </a:r>
            <a:r>
              <a:rPr lang="en-US" altLang="en-US" b="1"/>
              <a:t> </a:t>
            </a:r>
            <a:r>
              <a:rPr lang="sr-Cyrl-CS" altLang="en-US" b="1"/>
              <a:t>на</a:t>
            </a:r>
            <a:r>
              <a:rPr lang="sr-Latn-CS" altLang="en-US" b="1"/>
              <a:t> </a:t>
            </a:r>
            <a:r>
              <a:rPr lang="sr-Cyrl-CS" altLang="en-US" b="1"/>
              <a:t>једноставан</a:t>
            </a:r>
            <a:r>
              <a:rPr lang="sr-Latn-CS" altLang="en-US" b="1"/>
              <a:t> </a:t>
            </a:r>
            <a:r>
              <a:rPr lang="sr-Cyrl-CS" altLang="en-US" b="1"/>
              <a:t>и</a:t>
            </a:r>
            <a:r>
              <a:rPr lang="sr-Latn-CS" altLang="en-US" b="1"/>
              <a:t> </a:t>
            </a:r>
            <a:r>
              <a:rPr lang="sr-Cyrl-CS" altLang="en-US" b="1"/>
              <a:t>за</a:t>
            </a:r>
            <a:r>
              <a:rPr lang="sr-Latn-CS" altLang="en-US" b="1"/>
              <a:t> </a:t>
            </a:r>
            <a:r>
              <a:rPr lang="sr-Cyrl-CS" altLang="en-US" b="1"/>
              <a:t>дете</a:t>
            </a:r>
            <a:r>
              <a:rPr lang="sr-Latn-CS" altLang="en-US" b="1"/>
              <a:t> </a:t>
            </a:r>
            <a:r>
              <a:rPr lang="sr-Cyrl-CS" altLang="en-US" b="1"/>
              <a:t>забаван</a:t>
            </a:r>
            <a:r>
              <a:rPr lang="sr-Latn-CS" altLang="en-US" b="1"/>
              <a:t> </a:t>
            </a:r>
            <a:r>
              <a:rPr lang="sr-Cyrl-CS" altLang="en-US" b="1"/>
              <a:t>начин</a:t>
            </a:r>
            <a:endParaRPr lang="en-US" altLang="en-US" b="1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17006"/>
    </mc:Choice>
    <mc:Fallback xmlns="">
      <p:transition spd="slow" advTm="17006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>
            <a:extLst>
              <a:ext uri="{FF2B5EF4-FFF2-40B4-BE49-F238E27FC236}">
                <a16:creationId xmlns:a16="http://schemas.microsoft.com/office/drawing/2014/main" id="{80252443-A8E7-4955-84C4-0B789639B52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11188" y="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sr-Cyrl-C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Развојни</a:t>
            </a:r>
            <a: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стадијуми</a:t>
            </a: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830C1A4A-0FA6-4CFC-9D8D-246C5299B9F2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295400"/>
            <a:ext cx="4724400" cy="5334000"/>
          </a:xfrm>
        </p:spPr>
        <p:txBody>
          <a:bodyPr/>
          <a:lstStyle/>
          <a:p>
            <a:pPr marL="0" indent="0"/>
            <a:r>
              <a:rPr lang="en-US" altLang="en-US" sz="2000" b="1">
                <a:solidFill>
                  <a:srgbClr val="000066"/>
                </a:solidFill>
              </a:rPr>
              <a:t>  </a:t>
            </a:r>
            <a:r>
              <a:rPr lang="sr-Cyrl-CS" altLang="en-US" sz="2000" b="1">
                <a:solidFill>
                  <a:srgbClr val="000066"/>
                </a:solidFill>
              </a:rPr>
              <a:t>Првим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ослонцем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дете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стоји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раширених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ногу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стопалима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еверзији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би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осигурало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стабилност</a:t>
            </a:r>
            <a:r>
              <a:rPr lang="en-US" altLang="en-US" sz="2000" b="1">
                <a:solidFill>
                  <a:srgbClr val="000066"/>
                </a:solidFill>
              </a:rPr>
              <a:t>.</a:t>
            </a:r>
          </a:p>
          <a:p>
            <a:pPr marL="0" indent="0"/>
            <a:r>
              <a:rPr lang="sr-Cyrl-CS" altLang="en-US" sz="2000" b="1">
                <a:solidFill>
                  <a:srgbClr val="000066"/>
                </a:solidFill>
              </a:rPr>
              <a:t>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раном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детињству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дечија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стопала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имају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знатне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 u="sng">
                <a:solidFill>
                  <a:srgbClr val="000066"/>
                </a:solidFill>
              </a:rPr>
              <a:t>наслаге</a:t>
            </a:r>
            <a:r>
              <a:rPr lang="en-US" altLang="en-US" sz="2000" b="1" u="sng">
                <a:solidFill>
                  <a:srgbClr val="000066"/>
                </a:solidFill>
              </a:rPr>
              <a:t> </a:t>
            </a:r>
            <a:r>
              <a:rPr lang="sr-Cyrl-CS" altLang="en-US" sz="2000" b="1" u="sng">
                <a:solidFill>
                  <a:srgbClr val="000066"/>
                </a:solidFill>
              </a:rPr>
              <a:t>масног</a:t>
            </a:r>
            <a:r>
              <a:rPr lang="en-US" altLang="en-US" sz="2000" b="1" u="sng">
                <a:solidFill>
                  <a:srgbClr val="000066"/>
                </a:solidFill>
              </a:rPr>
              <a:t> </a:t>
            </a:r>
            <a:r>
              <a:rPr lang="sr-Cyrl-CS" altLang="en-US" sz="2000" b="1" u="sng">
                <a:solidFill>
                  <a:srgbClr val="000066"/>
                </a:solidFill>
              </a:rPr>
              <a:t>ткива</a:t>
            </a:r>
            <a:r>
              <a:rPr lang="en-US" altLang="en-US" sz="2000" b="1" u="sng">
                <a:solidFill>
                  <a:srgbClr val="000066"/>
                </a:solidFill>
              </a:rPr>
              <a:t> </a:t>
            </a:r>
            <a:r>
              <a:rPr lang="sr-Cyrl-CS" altLang="en-US" sz="2000" b="1" u="sng">
                <a:solidFill>
                  <a:srgbClr val="000066"/>
                </a:solidFill>
              </a:rPr>
              <a:t>,па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визуелно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стиче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утисак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равног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стопала</a:t>
            </a:r>
            <a:r>
              <a:rPr lang="sl-SI" altLang="en-US" sz="2000" b="1">
                <a:solidFill>
                  <a:srgbClr val="000066"/>
                </a:solidFill>
              </a:rPr>
              <a:t>.</a:t>
            </a:r>
            <a:endParaRPr lang="en-US" altLang="en-US" sz="2000" b="1">
              <a:solidFill>
                <a:srgbClr val="000066"/>
              </a:solidFill>
            </a:endParaRPr>
          </a:p>
          <a:p>
            <a:pPr marL="0" indent="0"/>
            <a:r>
              <a:rPr lang="sr-Cyrl-CS" altLang="en-US" sz="2000" b="1">
                <a:solidFill>
                  <a:srgbClr val="000066"/>
                </a:solidFill>
              </a:rPr>
              <a:t>Формирање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шеме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хода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губитак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масног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јастучета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дешава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тек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FF0000"/>
                </a:solidFill>
              </a:rPr>
              <a:t>након</a:t>
            </a:r>
            <a:r>
              <a:rPr lang="en-US" altLang="en-US" sz="2000" b="1">
                <a:solidFill>
                  <a:srgbClr val="FF0000"/>
                </a:solidFill>
              </a:rPr>
              <a:t> </a:t>
            </a:r>
            <a:r>
              <a:rPr lang="sr-Cyrl-CS" altLang="en-US" sz="2000" b="1">
                <a:solidFill>
                  <a:srgbClr val="FF0000"/>
                </a:solidFill>
              </a:rPr>
              <a:t>навршене</a:t>
            </a:r>
            <a:r>
              <a:rPr lang="en-US" altLang="en-US" sz="2000" b="1">
                <a:solidFill>
                  <a:srgbClr val="FF0000"/>
                </a:solidFill>
              </a:rPr>
              <a:t> </a:t>
            </a:r>
            <a:r>
              <a:rPr lang="sr-Cyrl-CS" altLang="en-US" sz="2000" b="1">
                <a:solidFill>
                  <a:srgbClr val="FF0000"/>
                </a:solidFill>
              </a:rPr>
              <a:t>друге</a:t>
            </a:r>
            <a:r>
              <a:rPr lang="en-US" altLang="en-US" sz="2000" b="1">
                <a:solidFill>
                  <a:srgbClr val="FF0000"/>
                </a:solidFill>
              </a:rPr>
              <a:t>  </a:t>
            </a:r>
            <a:r>
              <a:rPr lang="sr-Cyrl-CS" altLang="en-US" sz="2000" b="1">
                <a:solidFill>
                  <a:srgbClr val="FF0000"/>
                </a:solidFill>
              </a:rPr>
              <a:t>године</a:t>
            </a:r>
            <a:endParaRPr lang="en-US" altLang="en-US" sz="2000" b="1">
              <a:solidFill>
                <a:srgbClr val="FF0000"/>
              </a:solidFill>
            </a:endParaRPr>
          </a:p>
          <a:p>
            <a:pPr marL="0" indent="0"/>
            <a:endParaRPr lang="sl-SI" altLang="en-US" sz="2000" b="1">
              <a:solidFill>
                <a:srgbClr val="000066"/>
              </a:solidFill>
            </a:endParaRPr>
          </a:p>
          <a:p>
            <a:pPr marL="0" indent="0"/>
            <a:r>
              <a:rPr lang="sr-Cyrl-CS" altLang="en-US" sz="2000" b="1">
                <a:solidFill>
                  <a:srgbClr val="000066"/>
                </a:solidFill>
              </a:rPr>
              <a:t>Равно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стопало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може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дијагностиковати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тек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након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треће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године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зивота</a:t>
            </a:r>
            <a:r>
              <a:rPr lang="sl-SI" altLang="en-US" sz="2000" b="1">
                <a:solidFill>
                  <a:srgbClr val="000066"/>
                </a:solidFill>
              </a:rPr>
              <a:t>.</a:t>
            </a:r>
            <a:endParaRPr lang="en-GB" altLang="en-US" sz="2000" b="1">
              <a:solidFill>
                <a:srgbClr val="000066"/>
              </a:solidFill>
            </a:endParaRPr>
          </a:p>
        </p:txBody>
      </p:sp>
      <p:pic>
        <p:nvPicPr>
          <p:cNvPr id="14340" name="Picture 4" descr="prohodavanje">
            <a:extLst>
              <a:ext uri="{FF2B5EF4-FFF2-40B4-BE49-F238E27FC236}">
                <a16:creationId xmlns:a16="http://schemas.microsoft.com/office/drawing/2014/main" id="{7B35879F-83CC-4DE8-A159-8A1CE7A41685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76800" y="2209800"/>
            <a:ext cx="4087813" cy="2590800"/>
          </a:xfrm>
          <a:noFill/>
        </p:spPr>
      </p:pic>
    </p:spTree>
  </p:cSld>
  <p:clrMapOvr>
    <a:masterClrMapping/>
  </p:clrMapOvr>
  <p:transition advTm="47355">
    <p:cut thruBlk="1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>
            <a:extLst>
              <a:ext uri="{FF2B5EF4-FFF2-40B4-BE49-F238E27FC236}">
                <a16:creationId xmlns:a16="http://schemas.microsoft.com/office/drawing/2014/main" id="{E8343F40-77AC-4902-8A35-DB18E5F05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457200"/>
            <a:ext cx="8229600" cy="1143000"/>
          </a:xfrm>
        </p:spPr>
        <p:txBody>
          <a:bodyPr/>
          <a:lstStyle/>
          <a:p>
            <a:pPr eaLnBrk="1" hangingPunct="1"/>
            <a:r>
              <a:rPr lang="sr-Latn-CS" altLang="en-US" sz="4800" i="1">
                <a:solidFill>
                  <a:schemeClr val="tx1"/>
                </a:solidFill>
                <a:latin typeface="Constantia" panose="02030602050306030303" pitchFamily="18" charset="0"/>
              </a:rPr>
              <a:t> vežbe</a:t>
            </a:r>
            <a:endParaRPr lang="en-US" altLang="en-US" sz="4800" i="1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pic>
        <p:nvPicPr>
          <p:cNvPr id="5" name="Picture 4" descr="set_08_fix.jpg">
            <a:extLst>
              <a:ext uri="{FF2B5EF4-FFF2-40B4-BE49-F238E27FC236}">
                <a16:creationId xmlns:a16="http://schemas.microsoft.com/office/drawing/2014/main" id="{6B5755C2-0935-4635-A177-EEC8FE116A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475" y="3395662"/>
            <a:ext cx="1874520" cy="2362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2052" name="Picture 4" descr="C:\Users\djordjic\Favorites\Desktop\set za ravna stpoala\set_za_prevenciju_i_terapiju_ravnih_stopala_files\set_06_fix.jpg">
            <a:extLst>
              <a:ext uri="{FF2B5EF4-FFF2-40B4-BE49-F238E27FC236}">
                <a16:creationId xmlns:a16="http://schemas.microsoft.com/office/drawing/2014/main" id="{98564A25-3ECE-4323-8FFA-DC35203202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82962" y="2551112"/>
            <a:ext cx="1524000" cy="23622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2054" name="Picture 6" descr="C:\Users\djordjic\Favorites\Desktop\set za ravna stpoala\set_za_prevenciju_i_terapiju_ravnih_stopala_files\set_05_fix.jpg">
            <a:extLst>
              <a:ext uri="{FF2B5EF4-FFF2-40B4-BE49-F238E27FC236}">
                <a16:creationId xmlns:a16="http://schemas.microsoft.com/office/drawing/2014/main" id="{960E8DE3-25B9-4892-82D9-16B1C00386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55787" y="1636712"/>
            <a:ext cx="1524000" cy="23622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2056" name="Picture 8" descr="C:\Users\djordjic\Favorites\Desktop\set za ravna stpoala\set_za_prevenciju_i_terapiju_ravnih_stopala_files\set_09_fix.jpg">
            <a:extLst>
              <a:ext uri="{FF2B5EF4-FFF2-40B4-BE49-F238E27FC236}">
                <a16:creationId xmlns:a16="http://schemas.microsoft.com/office/drawing/2014/main" id="{C198740C-C395-4575-8B72-B2C73EED7C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4800" y="1066800"/>
            <a:ext cx="1524000" cy="2362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2058" name="Picture 10" descr="C:\Users\djordjic\Favorites\Desktop\set za ravna stpoala\set_za_prevenciju_i_terapiju_ravnih_stopala_files\set_10_fix.jpg">
            <a:extLst>
              <a:ext uri="{FF2B5EF4-FFF2-40B4-BE49-F238E27FC236}">
                <a16:creationId xmlns:a16="http://schemas.microsoft.com/office/drawing/2014/main" id="{0B763E0A-CBC4-47FD-ADEC-406BE1D7B5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88162" y="4075112"/>
            <a:ext cx="1524000" cy="23622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12850"/>
    </mc:Choice>
    <mc:Fallback xmlns="">
      <p:transition spd="slow" advTm="1285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>
            <a:extLst>
              <a:ext uri="{FF2B5EF4-FFF2-40B4-BE49-F238E27FC236}">
                <a16:creationId xmlns:a16="http://schemas.microsoft.com/office/drawing/2014/main" id="{94C93A12-86F5-4296-8335-999B8F999FEB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714375"/>
            <a:ext cx="8424863" cy="2859088"/>
          </a:xfrm>
        </p:spPr>
        <p:txBody>
          <a:bodyPr/>
          <a:lstStyle/>
          <a:p>
            <a:pPr marL="0" indent="0">
              <a:lnSpc>
                <a:spcPct val="90000"/>
              </a:lnSpc>
            </a:pPr>
            <a:endParaRPr lang="en-US" altLang="en-US" sz="2000" b="1"/>
          </a:p>
          <a:p>
            <a:pPr marL="0" indent="0">
              <a:lnSpc>
                <a:spcPct val="90000"/>
              </a:lnSpc>
            </a:pPr>
            <a:r>
              <a:rPr lang="sr-Cyrl-CS" altLang="en-US" b="1" i="1" u="sng"/>
              <a:t>Корективни</a:t>
            </a:r>
            <a:r>
              <a:rPr lang="en-US" altLang="en-US" b="1" u="sng"/>
              <a:t>:</a:t>
            </a:r>
            <a:r>
              <a:rPr lang="sl-SI" altLang="en-US" b="1" u="sng"/>
              <a:t> </a:t>
            </a:r>
            <a:r>
              <a:rPr lang="sr-Cyrl-CS" altLang="en-US" b="1"/>
              <a:t>успостављају</a:t>
            </a:r>
            <a:r>
              <a:rPr lang="en-US" altLang="en-US" b="1"/>
              <a:t> </a:t>
            </a:r>
            <a:r>
              <a:rPr lang="sr-Cyrl-CS" altLang="en-US" b="1"/>
              <a:t>нормалан</a:t>
            </a:r>
            <a:r>
              <a:rPr lang="en-US" altLang="en-US" b="1"/>
              <a:t> </a:t>
            </a:r>
            <a:r>
              <a:rPr lang="sr-Cyrl-CS" altLang="en-US" b="1"/>
              <a:t>коштано</a:t>
            </a:r>
            <a:r>
              <a:rPr lang="en-US" altLang="en-US" b="1"/>
              <a:t>-</a:t>
            </a:r>
            <a:r>
              <a:rPr lang="sr-Cyrl-CS" altLang="en-US" b="1"/>
              <a:t>зглобни</a:t>
            </a:r>
            <a:r>
              <a:rPr lang="en-US" altLang="en-US" b="1"/>
              <a:t> </a:t>
            </a:r>
            <a:r>
              <a:rPr lang="sr-Cyrl-CS" altLang="en-US" b="1"/>
              <a:t>однос</a:t>
            </a:r>
            <a:r>
              <a:rPr lang="sl-SI" altLang="en-US" b="1"/>
              <a:t>.</a:t>
            </a:r>
          </a:p>
          <a:p>
            <a:pPr marL="0" indent="0">
              <a:lnSpc>
                <a:spcPct val="90000"/>
              </a:lnSpc>
            </a:pPr>
            <a:endParaRPr lang="en-US" altLang="en-US" b="1"/>
          </a:p>
          <a:p>
            <a:pPr marL="0" indent="0">
              <a:lnSpc>
                <a:spcPct val="90000"/>
              </a:lnSpc>
            </a:pPr>
            <a:r>
              <a:rPr lang="sr-Cyrl-CS" altLang="en-US" b="1" i="1" u="sng"/>
              <a:t>Компензаторни</a:t>
            </a:r>
            <a:r>
              <a:rPr lang="en-US" altLang="en-US" b="1" i="1" u="sng"/>
              <a:t>:</a:t>
            </a:r>
            <a:r>
              <a:rPr lang="sl-SI" altLang="en-US" b="1" i="1" u="sng"/>
              <a:t> </a:t>
            </a:r>
            <a:r>
              <a:rPr lang="sr-Cyrl-CS" altLang="en-US" b="1"/>
              <a:t>обезбеђују</a:t>
            </a:r>
            <a:r>
              <a:rPr lang="en-US" altLang="en-US" b="1"/>
              <a:t> </a:t>
            </a:r>
            <a:r>
              <a:rPr lang="sr-Cyrl-CS" altLang="en-US" b="1"/>
              <a:t>удобнији</a:t>
            </a:r>
            <a:r>
              <a:rPr lang="en-US" altLang="en-US" b="1"/>
              <a:t> </a:t>
            </a:r>
            <a:r>
              <a:rPr lang="sr-Cyrl-CS" altLang="en-US" b="1"/>
              <a:t>ослонац</a:t>
            </a:r>
            <a:r>
              <a:rPr lang="en-US" altLang="en-US" b="1"/>
              <a:t> </a:t>
            </a:r>
            <a:r>
              <a:rPr lang="sr-Cyrl-CS" altLang="en-US" b="1"/>
              <a:t>код</a:t>
            </a:r>
            <a:r>
              <a:rPr lang="en-US" altLang="en-US" b="1"/>
              <a:t> </a:t>
            </a:r>
            <a:r>
              <a:rPr lang="sr-Cyrl-CS" altLang="en-US" b="1"/>
              <a:t>деформитета</a:t>
            </a:r>
            <a:r>
              <a:rPr lang="en-US" altLang="en-US" b="1"/>
              <a:t> </a:t>
            </a:r>
            <a:r>
              <a:rPr lang="sr-Cyrl-CS" altLang="en-US" b="1"/>
              <a:t>који</a:t>
            </a:r>
            <a:r>
              <a:rPr lang="en-US" altLang="en-US" b="1"/>
              <a:t> </a:t>
            </a:r>
            <a:r>
              <a:rPr lang="sr-Cyrl-CS" altLang="en-US" b="1"/>
              <a:t>се</a:t>
            </a:r>
            <a:r>
              <a:rPr lang="en-US" altLang="en-US" b="1"/>
              <a:t> </a:t>
            </a:r>
            <a:r>
              <a:rPr lang="sr-Cyrl-CS" altLang="en-US" b="1"/>
              <a:t>не</a:t>
            </a:r>
            <a:r>
              <a:rPr lang="en-US" altLang="en-US" b="1"/>
              <a:t> </a:t>
            </a:r>
            <a:r>
              <a:rPr lang="sr-Cyrl-CS" altLang="en-US" b="1"/>
              <a:t>могу</a:t>
            </a:r>
            <a:r>
              <a:rPr lang="en-US" altLang="en-US" b="1"/>
              <a:t> </a:t>
            </a:r>
            <a:r>
              <a:rPr lang="sr-Cyrl-CS" altLang="en-US" b="1"/>
              <a:t>кориговати</a:t>
            </a:r>
            <a:r>
              <a:rPr lang="en-US" altLang="en-US" b="1"/>
              <a:t> </a:t>
            </a:r>
            <a:r>
              <a:rPr lang="sr-Cyrl-CS" altLang="en-US" b="1"/>
              <a:t>без</a:t>
            </a:r>
            <a:r>
              <a:rPr lang="en-US" altLang="en-US" b="1"/>
              <a:t> </a:t>
            </a:r>
            <a:r>
              <a:rPr lang="sr-Cyrl-CS" altLang="en-US" b="1"/>
              <a:t>оперативног</a:t>
            </a:r>
            <a:r>
              <a:rPr lang="en-US" altLang="en-US" b="1"/>
              <a:t> </a:t>
            </a:r>
            <a:r>
              <a:rPr lang="sr-Cyrl-CS" altLang="en-US" b="1"/>
              <a:t>лечења</a:t>
            </a:r>
            <a:r>
              <a:rPr lang="sl-SI" altLang="en-US" b="1"/>
              <a:t>.</a:t>
            </a:r>
          </a:p>
          <a:p>
            <a:pPr marL="0" indent="0">
              <a:lnSpc>
                <a:spcPct val="90000"/>
              </a:lnSpc>
            </a:pPr>
            <a:r>
              <a:rPr lang="sr-Cyrl-CS" altLang="en-US" b="1" i="1" u="sng"/>
              <a:t>Потпорни</a:t>
            </a:r>
            <a:r>
              <a:rPr lang="en-US" altLang="en-US" b="1" i="1" u="sng"/>
              <a:t>:</a:t>
            </a:r>
            <a:r>
              <a:rPr lang="sl-SI" altLang="en-US" b="1" i="1" u="sng"/>
              <a:t> </a:t>
            </a:r>
            <a:r>
              <a:rPr lang="sr-Cyrl-CS" altLang="en-US" b="1"/>
              <a:t>мек</a:t>
            </a:r>
            <a:r>
              <a:rPr lang="en-US" altLang="en-US" b="1"/>
              <a:t> </a:t>
            </a:r>
            <a:r>
              <a:rPr lang="sr-Cyrl-CS" altLang="en-US" b="1"/>
              <a:t>и</a:t>
            </a:r>
            <a:r>
              <a:rPr lang="en-US" altLang="en-US" b="1"/>
              <a:t> </a:t>
            </a:r>
            <a:r>
              <a:rPr lang="sr-Cyrl-CS" altLang="en-US" b="1"/>
              <a:t>удобан</a:t>
            </a:r>
            <a:r>
              <a:rPr lang="en-US" altLang="en-US" b="1"/>
              <a:t> </a:t>
            </a:r>
            <a:r>
              <a:rPr lang="sr-Cyrl-CS" altLang="en-US" b="1"/>
              <a:t>ослонац</a:t>
            </a:r>
            <a:r>
              <a:rPr lang="en-US" altLang="en-US" b="1"/>
              <a:t> </a:t>
            </a:r>
            <a:r>
              <a:rPr lang="sr-Cyrl-CS" altLang="en-US" b="1"/>
              <a:t>након</a:t>
            </a:r>
            <a:r>
              <a:rPr lang="en-US" altLang="en-US" b="1"/>
              <a:t> </a:t>
            </a:r>
            <a:r>
              <a:rPr lang="sr-Cyrl-CS" altLang="en-US" b="1"/>
              <a:t>хируршке</a:t>
            </a:r>
            <a:r>
              <a:rPr lang="en-US" altLang="en-US" b="1"/>
              <a:t> </a:t>
            </a:r>
            <a:r>
              <a:rPr lang="sr-Cyrl-CS" altLang="en-US" b="1"/>
              <a:t>интервенције</a:t>
            </a:r>
            <a:r>
              <a:rPr lang="en-US" altLang="en-US" b="1"/>
              <a:t> </a:t>
            </a:r>
            <a:r>
              <a:rPr lang="sr-Cyrl-CS" altLang="en-US" b="1"/>
              <a:t>или</a:t>
            </a:r>
            <a:r>
              <a:rPr lang="en-US" altLang="en-US" b="1"/>
              <a:t> </a:t>
            </a:r>
            <a:r>
              <a:rPr lang="sr-Cyrl-CS" altLang="en-US" b="1"/>
              <a:t>код</a:t>
            </a:r>
            <a:r>
              <a:rPr lang="en-US" altLang="en-US" b="1"/>
              <a:t> </a:t>
            </a:r>
            <a:r>
              <a:rPr lang="sr-Cyrl-CS" altLang="en-US" b="1"/>
              <a:t>деформитета</a:t>
            </a:r>
            <a:r>
              <a:rPr lang="en-US" altLang="en-US" b="1"/>
              <a:t> </a:t>
            </a:r>
            <a:r>
              <a:rPr lang="sr-Cyrl-CS" altLang="en-US" b="1"/>
              <a:t>старих</a:t>
            </a:r>
            <a:r>
              <a:rPr lang="en-US" altLang="en-US" b="1"/>
              <a:t> </a:t>
            </a:r>
            <a:r>
              <a:rPr lang="sr-Cyrl-CS" altLang="en-US" b="1"/>
              <a:t>особа</a:t>
            </a:r>
            <a:r>
              <a:rPr lang="en-US" altLang="en-US" b="1"/>
              <a:t>.</a:t>
            </a:r>
            <a:endParaRPr lang="en-US" altLang="en-US" b="1" i="1" u="sng"/>
          </a:p>
          <a:p>
            <a:pPr marL="0" indent="0">
              <a:lnSpc>
                <a:spcPct val="90000"/>
              </a:lnSpc>
            </a:pPr>
            <a:endParaRPr lang="en-GB" altLang="en-US" b="1" u="sng"/>
          </a:p>
        </p:txBody>
      </p:sp>
      <p:pic>
        <p:nvPicPr>
          <p:cNvPr id="60419" name="Picture 3" descr="ulozakII">
            <a:extLst>
              <a:ext uri="{FF2B5EF4-FFF2-40B4-BE49-F238E27FC236}">
                <a16:creationId xmlns:a16="http://schemas.microsoft.com/office/drawing/2014/main" id="{03CCBC91-FA95-47C8-AA41-D1AC3C102BE9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14938" y="4143375"/>
            <a:ext cx="3168650" cy="2166938"/>
          </a:xfrm>
          <a:noFill/>
        </p:spPr>
      </p:pic>
      <p:sp>
        <p:nvSpPr>
          <p:cNvPr id="150532" name="Rectangle 4">
            <a:extLst>
              <a:ext uri="{FF2B5EF4-FFF2-40B4-BE49-F238E27FC236}">
                <a16:creationId xmlns:a16="http://schemas.microsoft.com/office/drawing/2014/main" id="{F52544ED-FC43-4066-A06B-52F1BF95FE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7772400" cy="819150"/>
          </a:xfrm>
        </p:spPr>
        <p:txBody>
          <a:bodyPr/>
          <a:lstStyle/>
          <a:p>
            <a:pPr>
              <a:defRPr/>
            </a:pPr>
            <a:r>
              <a:rPr lang="sr-Cyrl-C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УЛОШЦИ</a:t>
            </a:r>
            <a:endParaRPr lang="en-GB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 advTm="36767">
    <p:cut thruBlk="1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>
            <a:extLst>
              <a:ext uri="{FF2B5EF4-FFF2-40B4-BE49-F238E27FC236}">
                <a16:creationId xmlns:a16="http://schemas.microsoft.com/office/drawing/2014/main" id="{7AA6D03F-DBC7-4DEF-9307-A912B17054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11188" y="0"/>
            <a:ext cx="7772400" cy="676275"/>
          </a:xfrm>
        </p:spPr>
        <p:txBody>
          <a:bodyPr/>
          <a:lstStyle/>
          <a:p>
            <a:pPr>
              <a:defRPr/>
            </a:pPr>
            <a:r>
              <a:rPr lang="sr-Cyrl-C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Биомеханика</a:t>
            </a:r>
            <a:r>
              <a:rPr 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*</a:t>
            </a:r>
            <a:r>
              <a:rPr lang="sr-Cyrl-C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ОДУ</a:t>
            </a:r>
            <a:r>
              <a:rPr 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*</a:t>
            </a:r>
            <a:endParaRPr lang="en-GB" sz="32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43" name="Rectangle 3">
            <a:extLst>
              <a:ext uri="{FF2B5EF4-FFF2-40B4-BE49-F238E27FC236}">
                <a16:creationId xmlns:a16="http://schemas.microsoft.com/office/drawing/2014/main" id="{B83E3852-D09C-43A1-9355-D9BD37F0F68E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838200"/>
            <a:ext cx="4800600" cy="3600450"/>
          </a:xfrm>
        </p:spPr>
        <p:txBody>
          <a:bodyPr/>
          <a:lstStyle/>
          <a:p>
            <a:pPr marL="0" indent="0">
              <a:lnSpc>
                <a:spcPct val="90000"/>
              </a:lnSpc>
            </a:pPr>
            <a:endParaRPr lang="en-US" altLang="en-US" sz="2000" b="1">
              <a:solidFill>
                <a:srgbClr val="000066"/>
              </a:solidFill>
            </a:endParaRPr>
          </a:p>
          <a:p>
            <a:pPr marL="0" indent="0">
              <a:lnSpc>
                <a:spcPct val="90000"/>
              </a:lnSpc>
            </a:pPr>
            <a:r>
              <a:rPr lang="sr-Cyrl-CS" altLang="en-US" sz="2000" b="1">
                <a:solidFill>
                  <a:srgbClr val="000066"/>
                </a:solidFill>
              </a:rPr>
              <a:t>ОДУ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коригује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деформитет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потискујући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кости</a:t>
            </a:r>
            <a:r>
              <a:rPr lang="sl-SI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зглобове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индиректно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преко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меких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ткива</a:t>
            </a:r>
            <a:r>
              <a:rPr lang="en-US" altLang="en-US" sz="2000" b="1">
                <a:solidFill>
                  <a:srgbClr val="000066"/>
                </a:solidFill>
              </a:rPr>
              <a:t>(</a:t>
            </a:r>
            <a:r>
              <a:rPr lang="sr-Cyrl-CS" altLang="en-US" sz="2000" b="1">
                <a:solidFill>
                  <a:srgbClr val="000066"/>
                </a:solidFill>
              </a:rPr>
              <a:t>коже</a:t>
            </a:r>
            <a:r>
              <a:rPr lang="en-US" altLang="en-US" sz="2000" b="1">
                <a:solidFill>
                  <a:srgbClr val="000066"/>
                </a:solidFill>
              </a:rPr>
              <a:t>, </a:t>
            </a:r>
            <a:r>
              <a:rPr lang="sr-Cyrl-CS" altLang="en-US" sz="2000" b="1">
                <a:solidFill>
                  <a:srgbClr val="000066"/>
                </a:solidFill>
              </a:rPr>
              <a:t>поткоже</a:t>
            </a:r>
            <a:r>
              <a:rPr lang="en-US" altLang="en-US" sz="2000" b="1">
                <a:solidFill>
                  <a:srgbClr val="000066"/>
                </a:solidFill>
              </a:rPr>
              <a:t>, </a:t>
            </a:r>
            <a:r>
              <a:rPr lang="sr-Cyrl-CS" altLang="en-US" sz="2000" b="1">
                <a:solidFill>
                  <a:srgbClr val="000066"/>
                </a:solidFill>
              </a:rPr>
              <a:t>тетива</a:t>
            </a:r>
            <a:r>
              <a:rPr lang="en-US" altLang="en-US" sz="2000" b="1">
                <a:solidFill>
                  <a:srgbClr val="000066"/>
                </a:solidFill>
              </a:rPr>
              <a:t>, </a:t>
            </a:r>
            <a:r>
              <a:rPr lang="sr-Cyrl-CS" altLang="en-US" sz="2000" b="1">
                <a:solidFill>
                  <a:srgbClr val="000066"/>
                </a:solidFill>
              </a:rPr>
              <a:t>мишића</a:t>
            </a:r>
            <a:r>
              <a:rPr lang="sl-SI" altLang="en-US" sz="2000" b="1">
                <a:solidFill>
                  <a:srgbClr val="000066"/>
                </a:solidFill>
              </a:rPr>
              <a:t>.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нерава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крвних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судова</a:t>
            </a:r>
            <a:r>
              <a:rPr lang="en-US" altLang="en-US" sz="2000" b="1">
                <a:solidFill>
                  <a:srgbClr val="000066"/>
                </a:solidFill>
              </a:rPr>
              <a:t>)</a:t>
            </a:r>
            <a:r>
              <a:rPr lang="sl-SI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те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она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трпе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много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већи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притисак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него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обично</a:t>
            </a:r>
            <a:r>
              <a:rPr lang="en-US" altLang="en-US" sz="2000" b="1">
                <a:solidFill>
                  <a:srgbClr val="000066"/>
                </a:solidFill>
              </a:rPr>
              <a:t>.</a:t>
            </a:r>
            <a:endParaRPr lang="sr-Latn-CS" altLang="en-US" sz="2000" b="1">
              <a:solidFill>
                <a:srgbClr val="000066"/>
              </a:solidFill>
            </a:endParaRPr>
          </a:p>
          <a:p>
            <a:pPr marL="0" indent="0">
              <a:lnSpc>
                <a:spcPct val="90000"/>
              </a:lnSpc>
            </a:pPr>
            <a:endParaRPr lang="en-US" altLang="en-US" sz="2000" b="1">
              <a:solidFill>
                <a:srgbClr val="000066"/>
              </a:solidFill>
            </a:endParaRPr>
          </a:p>
          <a:p>
            <a:pPr marL="0" indent="0">
              <a:lnSpc>
                <a:spcPct val="90000"/>
              </a:lnSpc>
            </a:pPr>
            <a:r>
              <a:rPr lang="sr-Cyrl-CS" altLang="en-US" sz="2000" b="1" u="sng">
                <a:solidFill>
                  <a:srgbClr val="000066"/>
                </a:solidFill>
              </a:rPr>
              <a:t>Тврдоћа</a:t>
            </a:r>
            <a:r>
              <a:rPr lang="en-US" altLang="en-US" sz="2000" b="1" u="sng">
                <a:solidFill>
                  <a:srgbClr val="000066"/>
                </a:solidFill>
              </a:rPr>
              <a:t> </a:t>
            </a:r>
            <a:r>
              <a:rPr lang="sr-Cyrl-CS" altLang="en-US" sz="2000" b="1" u="sng">
                <a:solidFill>
                  <a:srgbClr val="000066"/>
                </a:solidFill>
              </a:rPr>
              <a:t>и</a:t>
            </a:r>
            <a:r>
              <a:rPr lang="en-US" altLang="en-US" sz="2000" b="1" u="sng">
                <a:solidFill>
                  <a:srgbClr val="000066"/>
                </a:solidFill>
              </a:rPr>
              <a:t> </a:t>
            </a:r>
            <a:r>
              <a:rPr lang="sr-Cyrl-CS" altLang="en-US" sz="2000" b="1" u="sng">
                <a:solidFill>
                  <a:srgbClr val="000066"/>
                </a:solidFill>
              </a:rPr>
              <a:t>стишљивост</a:t>
            </a:r>
            <a:r>
              <a:rPr lang="en-US" altLang="en-US" sz="2000" b="1" u="sng">
                <a:solidFill>
                  <a:srgbClr val="000066"/>
                </a:solidFill>
              </a:rPr>
              <a:t> </a:t>
            </a:r>
            <a:r>
              <a:rPr lang="sr-Cyrl-CS" altLang="en-US" sz="2000" b="1" u="sng">
                <a:solidFill>
                  <a:srgbClr val="000066"/>
                </a:solidFill>
              </a:rPr>
              <a:t>ОДУ</a:t>
            </a:r>
            <a:r>
              <a:rPr lang="en-US" altLang="en-US" sz="2000" b="1" u="sng">
                <a:solidFill>
                  <a:srgbClr val="000066"/>
                </a:solidFill>
              </a:rPr>
              <a:t>:</a:t>
            </a:r>
            <a:r>
              <a:rPr lang="sr-Latn-CS" altLang="en-US" sz="2000" b="1" u="sng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потребно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је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ОДУ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није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тврд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има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стишљивост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за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око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en-US" altLang="en-US" sz="2000" b="1" u="sng">
                <a:solidFill>
                  <a:srgbClr val="000066"/>
                </a:solidFill>
              </a:rPr>
              <a:t>30%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дебљине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како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не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би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блокирао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опругу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унутрашњег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лука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табанског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свода</a:t>
            </a:r>
            <a:r>
              <a:rPr lang="sl-SI" altLang="en-US" sz="2000" b="1">
                <a:solidFill>
                  <a:srgbClr val="000066"/>
                </a:solidFill>
              </a:rPr>
              <a:t>.</a:t>
            </a:r>
          </a:p>
          <a:p>
            <a:pPr marL="0" indent="0">
              <a:lnSpc>
                <a:spcPct val="90000"/>
              </a:lnSpc>
            </a:pPr>
            <a:r>
              <a:rPr lang="sr-Cyrl-CS" altLang="en-US" sz="2000" b="1">
                <a:solidFill>
                  <a:srgbClr val="000066"/>
                </a:solidFill>
              </a:rPr>
              <a:t>Треба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поштовати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анатомију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биомеханику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стопала</a:t>
            </a:r>
            <a:r>
              <a:rPr lang="en-US" altLang="en-US" sz="2000" b="1">
                <a:solidFill>
                  <a:srgbClr val="000066"/>
                </a:solidFill>
              </a:rPr>
              <a:t>. </a:t>
            </a:r>
            <a:r>
              <a:rPr lang="sr-Cyrl-CS" altLang="en-US" sz="2000" b="1">
                <a:solidFill>
                  <a:srgbClr val="000066"/>
                </a:solidFill>
              </a:rPr>
              <a:t>Оптерећивати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само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оне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структуре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које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спремне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приме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оптерећење</a:t>
            </a:r>
            <a:r>
              <a:rPr lang="sl-SI" altLang="en-US" sz="2000" b="1">
                <a:solidFill>
                  <a:srgbClr val="000066"/>
                </a:solidFill>
              </a:rPr>
              <a:t>.</a:t>
            </a:r>
          </a:p>
        </p:txBody>
      </p:sp>
      <p:grpSp>
        <p:nvGrpSpPr>
          <p:cNvPr id="61444" name="Group 5">
            <a:extLst>
              <a:ext uri="{FF2B5EF4-FFF2-40B4-BE49-F238E27FC236}">
                <a16:creationId xmlns:a16="http://schemas.microsoft.com/office/drawing/2014/main" id="{4E60E886-E1DB-48DB-8337-63F805CD306B}"/>
              </a:ext>
            </a:extLst>
          </p:cNvPr>
          <p:cNvGrpSpPr>
            <a:grpSpLocks/>
          </p:cNvGrpSpPr>
          <p:nvPr/>
        </p:nvGrpSpPr>
        <p:grpSpPr bwMode="auto">
          <a:xfrm>
            <a:off x="5143500" y="1000125"/>
            <a:ext cx="3821113" cy="5072063"/>
            <a:chOff x="3742" y="867"/>
            <a:chExt cx="1905" cy="1734"/>
          </a:xfrm>
        </p:grpSpPr>
        <p:pic>
          <p:nvPicPr>
            <p:cNvPr id="61445" name="Picture 6" descr="Kids-8">
              <a:extLst>
                <a:ext uri="{FF2B5EF4-FFF2-40B4-BE49-F238E27FC236}">
                  <a16:creationId xmlns:a16="http://schemas.microsoft.com/office/drawing/2014/main" id="{81EC6719-FB5D-457E-BD22-216F3990FBD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2" y="867"/>
              <a:ext cx="1361" cy="1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446" name="Picture 7" descr="Weichpolster">
              <a:extLst>
                <a:ext uri="{FF2B5EF4-FFF2-40B4-BE49-F238E27FC236}">
                  <a16:creationId xmlns:a16="http://schemas.microsoft.com/office/drawing/2014/main" id="{E0D65AE6-9C48-434B-BDFB-5E31C9F0F1A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1" y="1706"/>
              <a:ext cx="1406" cy="8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advTm="35327">
    <p:cut thruBlk="1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>
            <a:extLst>
              <a:ext uri="{FF2B5EF4-FFF2-40B4-BE49-F238E27FC236}">
                <a16:creationId xmlns:a16="http://schemas.microsoft.com/office/drawing/2014/main" id="{CFB2E866-46C4-469A-A0E4-381A9EC7B73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11188" y="0"/>
            <a:ext cx="7772400" cy="981075"/>
          </a:xfrm>
        </p:spPr>
        <p:txBody>
          <a:bodyPr/>
          <a:lstStyle/>
          <a:p>
            <a:pPr>
              <a:defRPr/>
            </a:pPr>
            <a:r>
              <a:rPr lang="sr-Cyrl-C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Биомеханика</a:t>
            </a:r>
            <a:r>
              <a:rPr 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*</a:t>
            </a:r>
            <a:r>
              <a:rPr lang="sr-Cyrl-C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ОДУ</a:t>
            </a:r>
            <a:r>
              <a:rPr 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*</a:t>
            </a:r>
            <a:endParaRPr lang="en-GB" sz="32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2467" name="Rectangle 3">
            <a:extLst>
              <a:ext uri="{FF2B5EF4-FFF2-40B4-BE49-F238E27FC236}">
                <a16:creationId xmlns:a16="http://schemas.microsoft.com/office/drawing/2014/main" id="{3FF5D337-9EE8-4087-8390-DBFBC4D9A48D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268413"/>
            <a:ext cx="4968875" cy="4968875"/>
          </a:xfrm>
        </p:spPr>
        <p:txBody>
          <a:bodyPr/>
          <a:lstStyle/>
          <a:p>
            <a:pPr marL="0" indent="0"/>
            <a:r>
              <a:rPr lang="sr-Cyrl-CS" altLang="en-US" sz="2000" b="1">
                <a:solidFill>
                  <a:srgbClr val="000066"/>
                </a:solidFill>
              </a:rPr>
              <a:t>Висина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облик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јастучића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прецизно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одређени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за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свако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стопало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узимањем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 u="sng">
                <a:solidFill>
                  <a:srgbClr val="000066"/>
                </a:solidFill>
              </a:rPr>
              <a:t>отиска</a:t>
            </a:r>
            <a:r>
              <a:rPr lang="sr-Latn-CS" altLang="en-US" sz="2000" b="1" u="sng">
                <a:solidFill>
                  <a:srgbClr val="000066"/>
                </a:solidFill>
              </a:rPr>
              <a:t> </a:t>
            </a:r>
            <a:r>
              <a:rPr lang="sr-Cyrl-CS" altLang="en-US" sz="2000" b="1" u="sng">
                <a:solidFill>
                  <a:srgbClr val="000066"/>
                </a:solidFill>
              </a:rPr>
              <a:t>у</a:t>
            </a:r>
            <a:r>
              <a:rPr lang="sr-Latn-CS" altLang="en-US" sz="2000" b="1" u="sng">
                <a:solidFill>
                  <a:srgbClr val="000066"/>
                </a:solidFill>
              </a:rPr>
              <a:t> </a:t>
            </a:r>
            <a:r>
              <a:rPr lang="sr-Cyrl-CS" altLang="en-US" sz="2000" b="1" u="sng">
                <a:solidFill>
                  <a:srgbClr val="000066"/>
                </a:solidFill>
              </a:rPr>
              <a:t>пени</a:t>
            </a:r>
            <a:r>
              <a:rPr lang="sr-Latn-CS" altLang="en-US" sz="2000" b="1">
                <a:solidFill>
                  <a:srgbClr val="000066"/>
                </a:solidFill>
              </a:rPr>
              <a:t>,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те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грешке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практицно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немогуће</a:t>
            </a:r>
            <a:r>
              <a:rPr lang="en-US" altLang="en-US" sz="2000" b="1">
                <a:solidFill>
                  <a:srgbClr val="000066"/>
                </a:solidFill>
              </a:rPr>
              <a:t>.</a:t>
            </a:r>
            <a:endParaRPr lang="sr-Latn-CS" altLang="en-US" sz="2000" b="1">
              <a:solidFill>
                <a:srgbClr val="000066"/>
              </a:solidFill>
            </a:endParaRPr>
          </a:p>
          <a:p>
            <a:pPr marL="0" indent="0">
              <a:buFontTx/>
              <a:buNone/>
            </a:pPr>
            <a:endParaRPr lang="sr-Latn-CS" altLang="en-US" sz="2000" b="1">
              <a:solidFill>
                <a:srgbClr val="000066"/>
              </a:solidFill>
            </a:endParaRPr>
          </a:p>
          <a:p>
            <a:pPr marL="0" indent="0"/>
            <a:r>
              <a:rPr lang="sr-Cyrl-CS" altLang="en-US" sz="2000" b="1">
                <a:solidFill>
                  <a:srgbClr val="000066"/>
                </a:solidFill>
              </a:rPr>
              <a:t>Додавањем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или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директном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израдом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према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отиску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стопала</a:t>
            </a:r>
            <a:r>
              <a:rPr lang="en-US" altLang="en-US" sz="2000" b="1">
                <a:solidFill>
                  <a:srgbClr val="000066"/>
                </a:solidFill>
              </a:rPr>
              <a:t> (</a:t>
            </a:r>
            <a:r>
              <a:rPr lang="sr-Latn-C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јастучићи</a:t>
            </a:r>
            <a:r>
              <a:rPr lang="sr-Latn-CS" altLang="en-US" sz="2000" b="1">
                <a:solidFill>
                  <a:srgbClr val="000066"/>
                </a:solidFill>
              </a:rPr>
              <a:t>, </a:t>
            </a:r>
            <a:r>
              <a:rPr lang="sr-Cyrl-CS" altLang="en-US" sz="2000" b="1">
                <a:solidFill>
                  <a:srgbClr val="000066"/>
                </a:solidFill>
              </a:rPr>
              <a:t>супинациони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клин</a:t>
            </a:r>
            <a:r>
              <a:rPr lang="en-US" altLang="en-US" sz="2000" b="1">
                <a:solidFill>
                  <a:srgbClr val="000066"/>
                </a:solidFill>
              </a:rPr>
              <a:t>,</a:t>
            </a:r>
            <a:r>
              <a:rPr lang="sr-Latn-C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пронациони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клин</a:t>
            </a:r>
            <a:r>
              <a:rPr lang="en-US" altLang="en-US" sz="2000" b="1">
                <a:solidFill>
                  <a:srgbClr val="000066"/>
                </a:solidFill>
              </a:rPr>
              <a:t>,</a:t>
            </a:r>
            <a:r>
              <a:rPr lang="sr-Latn-C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метатарзални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јастучић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итд</a:t>
            </a:r>
            <a:r>
              <a:rPr lang="en-US" altLang="en-US" sz="2000" b="1">
                <a:solidFill>
                  <a:srgbClr val="000066"/>
                </a:solidFill>
              </a:rPr>
              <a:t>.) </a:t>
            </a:r>
            <a:r>
              <a:rPr lang="sr-Cyrl-CS" altLang="en-US" sz="2000" b="1">
                <a:solidFill>
                  <a:srgbClr val="000066"/>
                </a:solidFill>
              </a:rPr>
              <a:t>коригује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деформитет</a:t>
            </a:r>
            <a:r>
              <a:rPr lang="sl-SI" altLang="en-US" sz="2000" b="1">
                <a:solidFill>
                  <a:srgbClr val="000066"/>
                </a:solidFill>
              </a:rPr>
              <a:t>.</a:t>
            </a:r>
          </a:p>
          <a:p>
            <a:pPr marL="0" indent="0"/>
            <a:endParaRPr lang="en-US" altLang="en-US" sz="2000" b="1">
              <a:solidFill>
                <a:srgbClr val="000066"/>
              </a:solidFill>
            </a:endParaRPr>
          </a:p>
          <a:p>
            <a:pPr marL="0" indent="0"/>
            <a:r>
              <a:rPr lang="sr-Cyrl-CS" altLang="en-US" sz="2000" b="1">
                <a:solidFill>
                  <a:srgbClr val="000066"/>
                </a:solidFill>
              </a:rPr>
              <a:t>Шољасти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облик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ОДУ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даје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стабилност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пети</a:t>
            </a:r>
            <a:r>
              <a:rPr lang="en-US" altLang="en-US" sz="2000" b="1">
                <a:solidFill>
                  <a:srgbClr val="000066"/>
                </a:solidFill>
              </a:rPr>
              <a:t>, </a:t>
            </a:r>
            <a:r>
              <a:rPr lang="sr-Cyrl-CS" altLang="en-US" sz="2000" b="1">
                <a:solidFill>
                  <a:srgbClr val="000066"/>
                </a:solidFill>
              </a:rPr>
              <a:t>удобност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коригује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валгус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пете</a:t>
            </a:r>
            <a:r>
              <a:rPr lang="sl-SI" altLang="en-US" sz="2000" b="1">
                <a:solidFill>
                  <a:srgbClr val="000066"/>
                </a:solidFill>
              </a:rPr>
              <a:t>.</a:t>
            </a:r>
            <a:endParaRPr lang="en-US" altLang="en-US" sz="2000" b="1">
              <a:solidFill>
                <a:srgbClr val="000066"/>
              </a:solidFill>
            </a:endParaRPr>
          </a:p>
          <a:p>
            <a:pPr marL="0" indent="0"/>
            <a:endParaRPr lang="en-US" altLang="en-US" sz="2000" b="1">
              <a:solidFill>
                <a:srgbClr val="000066"/>
              </a:solidFill>
            </a:endParaRPr>
          </a:p>
          <a:p>
            <a:pPr marL="0" indent="0"/>
            <a:endParaRPr lang="en-GB" altLang="en-US" sz="2000" b="1"/>
          </a:p>
        </p:txBody>
      </p:sp>
      <p:pic>
        <p:nvPicPr>
          <p:cNvPr id="62468" name="Picture 4" descr="ODO">
            <a:extLst>
              <a:ext uri="{FF2B5EF4-FFF2-40B4-BE49-F238E27FC236}">
                <a16:creationId xmlns:a16="http://schemas.microsoft.com/office/drawing/2014/main" id="{DF049EAF-B008-4A9F-A10C-9DD0AC87E12A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24525" y="3860800"/>
            <a:ext cx="2987675" cy="2270125"/>
          </a:xfrm>
          <a:noFill/>
        </p:spPr>
      </p:pic>
      <p:grpSp>
        <p:nvGrpSpPr>
          <p:cNvPr id="62469" name="Group 5">
            <a:extLst>
              <a:ext uri="{FF2B5EF4-FFF2-40B4-BE49-F238E27FC236}">
                <a16:creationId xmlns:a16="http://schemas.microsoft.com/office/drawing/2014/main" id="{B8ADDACC-D1A6-4F0B-9D58-7C912B87A5A4}"/>
              </a:ext>
            </a:extLst>
          </p:cNvPr>
          <p:cNvGrpSpPr>
            <a:grpSpLocks/>
          </p:cNvGrpSpPr>
          <p:nvPr/>
        </p:nvGrpSpPr>
        <p:grpSpPr bwMode="auto">
          <a:xfrm>
            <a:off x="5435600" y="1052513"/>
            <a:ext cx="3205163" cy="2663825"/>
            <a:chOff x="204" y="663"/>
            <a:chExt cx="5058" cy="3266"/>
          </a:xfrm>
        </p:grpSpPr>
        <p:pic>
          <p:nvPicPr>
            <p:cNvPr id="62471" name="Picture 6" descr="stopala">
              <a:extLst>
                <a:ext uri="{FF2B5EF4-FFF2-40B4-BE49-F238E27FC236}">
                  <a16:creationId xmlns:a16="http://schemas.microsoft.com/office/drawing/2014/main" id="{498A88F7-0E78-4FA0-B114-5CA3BF75C93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EFF"/>
                </a:clrFrom>
                <a:clrTo>
                  <a:srgbClr val="FFFEFF">
                    <a:alpha val="0"/>
                  </a:srgbClr>
                </a:clrTo>
              </a:clrChange>
              <a:lum bright="-6000" contrast="-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120000">
              <a:off x="204" y="845"/>
              <a:ext cx="2213" cy="2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472" name="Picture 7" descr="stopala 1">
              <a:extLst>
                <a:ext uri="{FF2B5EF4-FFF2-40B4-BE49-F238E27FC236}">
                  <a16:creationId xmlns:a16="http://schemas.microsoft.com/office/drawing/2014/main" id="{EC2E74F5-2FCB-4051-8CA4-492842A0975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lum bright="-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52" y="663"/>
              <a:ext cx="2110" cy="3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2470" name="AutoShape 8">
            <a:extLst>
              <a:ext uri="{FF2B5EF4-FFF2-40B4-BE49-F238E27FC236}">
                <a16:creationId xmlns:a16="http://schemas.microsoft.com/office/drawing/2014/main" id="{F516A7F8-8F51-4701-A18D-777D1C3BD4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2725" y="1123950"/>
            <a:ext cx="3455988" cy="2665413"/>
          </a:xfrm>
          <a:prstGeom prst="flowChartSummingJunction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  <p:transition advTm="56736">
    <p:cut thruBlk="1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>
            <a:extLst>
              <a:ext uri="{FF2B5EF4-FFF2-40B4-BE49-F238E27FC236}">
                <a16:creationId xmlns:a16="http://schemas.microsoft.com/office/drawing/2014/main" id="{5E35A46C-70FB-4B81-B87E-4907E3D3C7C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sr-Cyrl-C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Биомеханика</a:t>
            </a:r>
            <a:r>
              <a:rPr 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*</a:t>
            </a:r>
            <a:r>
              <a:rPr lang="sr-Cyrl-C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ОДУ</a:t>
            </a:r>
            <a:r>
              <a:rPr 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*</a:t>
            </a:r>
            <a:endParaRPr lang="en-GB" sz="32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3491" name="Rectangle 3">
            <a:extLst>
              <a:ext uri="{FF2B5EF4-FFF2-40B4-BE49-F238E27FC236}">
                <a16:creationId xmlns:a16="http://schemas.microsoft.com/office/drawing/2014/main" id="{78195939-82A7-45C4-9F16-8B32B4BC3DDF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600200"/>
            <a:ext cx="5638800" cy="4876800"/>
          </a:xfrm>
        </p:spPr>
        <p:txBody>
          <a:bodyPr/>
          <a:lstStyle/>
          <a:p>
            <a:pPr marL="0" indent="0"/>
            <a:r>
              <a:rPr lang="sr-Cyrl-CS" altLang="en-US" sz="2000" b="1"/>
              <a:t>Улошци</a:t>
            </a:r>
            <a:r>
              <a:rPr lang="en-US" altLang="en-US" sz="2000" b="1"/>
              <a:t> </a:t>
            </a:r>
            <a:r>
              <a:rPr lang="sr-Cyrl-CS" altLang="en-US" sz="2000" b="1"/>
              <a:t>се</a:t>
            </a:r>
            <a:r>
              <a:rPr lang="en-US" altLang="en-US" sz="2000" b="1"/>
              <a:t> </a:t>
            </a:r>
            <a:r>
              <a:rPr lang="sr-Cyrl-CS" altLang="en-US" sz="2000" b="1"/>
              <a:t>постављају</a:t>
            </a:r>
            <a:r>
              <a:rPr lang="en-US" altLang="en-US" sz="2000" b="1"/>
              <a:t> </a:t>
            </a:r>
            <a:r>
              <a:rPr lang="sr-Cyrl-CS" altLang="en-US" sz="2000" b="1"/>
              <a:t>у</a:t>
            </a:r>
            <a:r>
              <a:rPr lang="en-US" altLang="en-US" sz="2000" b="1"/>
              <a:t> </a:t>
            </a:r>
            <a:r>
              <a:rPr lang="sr-Cyrl-CS" altLang="en-US" sz="2000" b="1"/>
              <a:t>нормалну</a:t>
            </a:r>
            <a:r>
              <a:rPr lang="en-US" altLang="en-US" sz="2000" b="1"/>
              <a:t>-</a:t>
            </a:r>
            <a:r>
              <a:rPr lang="sr-Cyrl-CS" altLang="en-US" sz="2000" b="1"/>
              <a:t>физиолошку</a:t>
            </a:r>
            <a:r>
              <a:rPr lang="en-US" altLang="en-US" sz="2000" b="1"/>
              <a:t> </a:t>
            </a:r>
            <a:r>
              <a:rPr lang="sr-Cyrl-CS" altLang="en-US" sz="2000" b="1"/>
              <a:t>обућу</a:t>
            </a:r>
            <a:r>
              <a:rPr lang="sl-SI" altLang="en-US" sz="2000" b="1"/>
              <a:t>.</a:t>
            </a:r>
          </a:p>
          <a:p>
            <a:pPr marL="0" indent="0"/>
            <a:endParaRPr lang="en-US" altLang="en-US" sz="2000" b="1"/>
          </a:p>
          <a:p>
            <a:pPr marL="0" indent="0"/>
            <a:r>
              <a:rPr lang="sr-Cyrl-CS" altLang="en-US" sz="2000" b="1"/>
              <a:t>Мењањем</a:t>
            </a:r>
            <a:r>
              <a:rPr lang="en-US" altLang="en-US" sz="2000" b="1"/>
              <a:t> </a:t>
            </a:r>
            <a:r>
              <a:rPr lang="sr-Cyrl-CS" altLang="en-US" sz="2000" b="1"/>
              <a:t>обуће</a:t>
            </a:r>
            <a:r>
              <a:rPr lang="en-US" altLang="en-US" sz="2000" b="1"/>
              <a:t>  </a:t>
            </a:r>
            <a:r>
              <a:rPr lang="sr-Cyrl-CS" altLang="en-US" sz="2000" b="1"/>
              <a:t>премештају</a:t>
            </a:r>
            <a:r>
              <a:rPr lang="en-US" altLang="en-US" sz="2000" b="1"/>
              <a:t> </a:t>
            </a:r>
            <a:r>
              <a:rPr lang="sr-Cyrl-CS" altLang="en-US" sz="2000" b="1"/>
              <a:t>се</a:t>
            </a:r>
            <a:r>
              <a:rPr lang="en-US" altLang="en-US" sz="2000" b="1"/>
              <a:t> </a:t>
            </a:r>
            <a:r>
              <a:rPr lang="sr-Cyrl-CS" altLang="en-US" sz="2000" b="1"/>
              <a:t>и</a:t>
            </a:r>
            <a:r>
              <a:rPr lang="en-US" altLang="en-US" sz="2000" b="1"/>
              <a:t> </a:t>
            </a:r>
            <a:r>
              <a:rPr lang="sr-Cyrl-CS" altLang="en-US" sz="2000" b="1"/>
              <a:t>улошци</a:t>
            </a:r>
            <a:r>
              <a:rPr lang="en-US" altLang="en-US" sz="2000" b="1"/>
              <a:t> </a:t>
            </a:r>
            <a:r>
              <a:rPr lang="sr-Cyrl-CS" altLang="en-US" sz="2000" b="1"/>
              <a:t>чиме</a:t>
            </a:r>
            <a:r>
              <a:rPr lang="en-US" altLang="en-US" sz="2000" b="1"/>
              <a:t> </a:t>
            </a:r>
            <a:r>
              <a:rPr lang="sr-Cyrl-CS" altLang="en-US" sz="2000" b="1"/>
              <a:t>се</a:t>
            </a:r>
            <a:r>
              <a:rPr lang="en-US" altLang="en-US" sz="2000" b="1"/>
              <a:t> </a:t>
            </a:r>
            <a:r>
              <a:rPr lang="sr-Cyrl-CS" altLang="en-US" sz="2000" b="1"/>
              <a:t>максимално</a:t>
            </a:r>
            <a:r>
              <a:rPr lang="en-US" altLang="en-US" sz="2000" b="1"/>
              <a:t> </a:t>
            </a:r>
            <a:r>
              <a:rPr lang="sr-Cyrl-CS" altLang="en-US" sz="2000" b="1"/>
              <a:t>продужава</a:t>
            </a:r>
            <a:r>
              <a:rPr lang="en-US" altLang="en-US" sz="2000" b="1"/>
              <a:t> </a:t>
            </a:r>
            <a:r>
              <a:rPr lang="sr-Cyrl-CS" altLang="en-US" sz="2000" b="1"/>
              <a:t>време</a:t>
            </a:r>
            <a:r>
              <a:rPr lang="en-US" altLang="en-US" sz="2000" b="1"/>
              <a:t> </a:t>
            </a:r>
            <a:r>
              <a:rPr lang="sr-Cyrl-CS" altLang="en-US" sz="2000" b="1"/>
              <a:t>ношења</a:t>
            </a:r>
            <a:r>
              <a:rPr lang="en-US" altLang="en-US" sz="2000" b="1"/>
              <a:t> </a:t>
            </a:r>
            <a:r>
              <a:rPr lang="sr-Cyrl-CS" altLang="en-US" sz="2000" b="1"/>
              <a:t>уложака</a:t>
            </a:r>
            <a:r>
              <a:rPr lang="sl-SI" altLang="en-US" sz="2000" b="1"/>
              <a:t>.</a:t>
            </a:r>
          </a:p>
          <a:p>
            <a:pPr marL="0" indent="0"/>
            <a:endParaRPr lang="sr-Latn-CS" altLang="en-US" sz="2000" b="1"/>
          </a:p>
          <a:p>
            <a:pPr marL="0" indent="0"/>
            <a:endParaRPr lang="en-US" altLang="en-US" sz="2000" b="1"/>
          </a:p>
          <a:p>
            <a:pPr marL="0" indent="0"/>
            <a:r>
              <a:rPr lang="sr-Cyrl-CS" altLang="en-US" sz="2000" b="1"/>
              <a:t>Обућа</a:t>
            </a:r>
            <a:r>
              <a:rPr lang="en-US" altLang="en-US" sz="2000" b="1"/>
              <a:t> </a:t>
            </a:r>
            <a:r>
              <a:rPr lang="sr-Cyrl-CS" altLang="en-US" sz="2000" b="1"/>
              <a:t>је</a:t>
            </a:r>
            <a:r>
              <a:rPr lang="en-US" altLang="en-US" sz="2000" b="1"/>
              <a:t> </a:t>
            </a:r>
            <a:r>
              <a:rPr lang="sr-Cyrl-CS" altLang="en-US" sz="2000" b="1"/>
              <a:t>естетска</a:t>
            </a:r>
            <a:r>
              <a:rPr lang="en-US" altLang="en-US" sz="2000" b="1"/>
              <a:t>, </a:t>
            </a:r>
            <a:r>
              <a:rPr lang="sr-Cyrl-CS" altLang="en-US" sz="2000" b="1"/>
              <a:t>прати</a:t>
            </a:r>
            <a:r>
              <a:rPr lang="en-US" altLang="en-US" sz="2000" b="1"/>
              <a:t> </a:t>
            </a:r>
            <a:r>
              <a:rPr lang="sr-Cyrl-CS" altLang="en-US" sz="2000" b="1"/>
              <a:t>модне</a:t>
            </a:r>
            <a:r>
              <a:rPr lang="en-US" altLang="en-US" sz="2000" b="1"/>
              <a:t> </a:t>
            </a:r>
            <a:r>
              <a:rPr lang="sr-Cyrl-CS" altLang="en-US" sz="2000" b="1"/>
              <a:t>трендове</a:t>
            </a:r>
            <a:r>
              <a:rPr lang="en-US" altLang="en-US" sz="2000" b="1"/>
              <a:t> </a:t>
            </a:r>
            <a:r>
              <a:rPr lang="sr-Cyrl-CS" altLang="en-US" sz="2000" b="1"/>
              <a:t>те</a:t>
            </a:r>
            <a:r>
              <a:rPr lang="en-US" altLang="en-US" sz="2000" b="1"/>
              <a:t> </a:t>
            </a:r>
            <a:r>
              <a:rPr lang="sr-Cyrl-CS" altLang="en-US" sz="2000" b="1"/>
              <a:t>нема</a:t>
            </a:r>
            <a:r>
              <a:rPr lang="en-US" altLang="en-US" sz="2000" b="1"/>
              <a:t> </a:t>
            </a:r>
            <a:r>
              <a:rPr lang="sr-Cyrl-CS" altLang="en-US" sz="2000" b="1" u="sng"/>
              <a:t>психолошких</a:t>
            </a:r>
            <a:r>
              <a:rPr lang="en-US" altLang="en-US" sz="2000" b="1" u="sng"/>
              <a:t> </a:t>
            </a:r>
            <a:r>
              <a:rPr lang="sr-Cyrl-CS" altLang="en-US" sz="2000" b="1" u="sng"/>
              <a:t>последица</a:t>
            </a:r>
            <a:r>
              <a:rPr lang="en-US" altLang="en-US" sz="2000" b="1"/>
              <a:t> </a:t>
            </a:r>
            <a:r>
              <a:rPr lang="sr-Cyrl-CS" altLang="en-US" sz="2000" b="1"/>
              <a:t>и</a:t>
            </a:r>
            <a:r>
              <a:rPr lang="en-US" altLang="en-US" sz="2000" b="1"/>
              <a:t> </a:t>
            </a:r>
            <a:r>
              <a:rPr lang="sr-Cyrl-CS" altLang="en-US" sz="2000" b="1"/>
              <a:t>одбијања</a:t>
            </a:r>
            <a:r>
              <a:rPr lang="en-US" altLang="en-US" sz="2000" b="1"/>
              <a:t> </a:t>
            </a:r>
            <a:r>
              <a:rPr lang="sr-Cyrl-CS" altLang="en-US" sz="2000" b="1"/>
              <a:t>ношења</a:t>
            </a:r>
            <a:r>
              <a:rPr lang="en-US" altLang="en-US" sz="2000" b="1"/>
              <a:t> </a:t>
            </a:r>
            <a:r>
              <a:rPr lang="sr-Cyrl-CS" altLang="en-US" sz="2000" b="1"/>
              <a:t>обуће</a:t>
            </a:r>
            <a:r>
              <a:rPr lang="en-US" altLang="en-US" sz="2000" b="1"/>
              <a:t> </a:t>
            </a:r>
            <a:r>
              <a:rPr lang="sr-Cyrl-CS" altLang="en-US" sz="2000" b="1"/>
              <a:t>која</a:t>
            </a:r>
            <a:r>
              <a:rPr lang="en-US" altLang="en-US" sz="2000" b="1"/>
              <a:t> </a:t>
            </a:r>
            <a:r>
              <a:rPr lang="sr-Cyrl-CS" altLang="en-US" sz="2000" b="1"/>
              <a:t>је</a:t>
            </a:r>
            <a:r>
              <a:rPr lang="en-US" altLang="en-US" sz="2000" b="1"/>
              <a:t> </a:t>
            </a:r>
            <a:r>
              <a:rPr lang="sr-Cyrl-CS" altLang="en-US" sz="2000" b="1"/>
              <a:t>ван</a:t>
            </a:r>
            <a:r>
              <a:rPr lang="en-US" altLang="en-US" sz="2000" b="1"/>
              <a:t> </a:t>
            </a:r>
            <a:r>
              <a:rPr lang="sr-Cyrl-CS" altLang="en-US" sz="2000" b="1"/>
              <a:t>моде</a:t>
            </a:r>
            <a:r>
              <a:rPr lang="en-US" altLang="en-US" sz="2000" b="1"/>
              <a:t> (</a:t>
            </a:r>
            <a:r>
              <a:rPr lang="sr-Cyrl-CS" altLang="en-US" sz="2000" b="1"/>
              <a:t>посебно</a:t>
            </a:r>
            <a:r>
              <a:rPr lang="en-US" altLang="en-US" sz="2000" b="1"/>
              <a:t> </a:t>
            </a:r>
            <a:r>
              <a:rPr lang="sr-Cyrl-CS" altLang="en-US" sz="2000" b="1"/>
              <a:t>важи</a:t>
            </a:r>
            <a:r>
              <a:rPr lang="en-US" altLang="en-US" sz="2000" b="1"/>
              <a:t> </a:t>
            </a:r>
            <a:r>
              <a:rPr lang="sr-Cyrl-CS" altLang="en-US" sz="2000" b="1"/>
              <a:t>за</a:t>
            </a:r>
            <a:r>
              <a:rPr lang="en-US" altLang="en-US" sz="2000" b="1"/>
              <a:t> </a:t>
            </a:r>
            <a:r>
              <a:rPr lang="sr-Cyrl-CS" altLang="en-US" sz="2000" b="1"/>
              <a:t>нешто</a:t>
            </a:r>
            <a:r>
              <a:rPr lang="en-US" altLang="en-US" sz="2000" b="1"/>
              <a:t> </a:t>
            </a:r>
            <a:r>
              <a:rPr lang="sr-Cyrl-CS" altLang="en-US" sz="2000" b="1"/>
              <a:t>старију</a:t>
            </a:r>
            <a:r>
              <a:rPr lang="en-US" altLang="en-US" sz="2000" b="1"/>
              <a:t> </a:t>
            </a:r>
            <a:r>
              <a:rPr lang="sr-Cyrl-CS" altLang="en-US" sz="2000" b="1"/>
              <a:t>децу</a:t>
            </a:r>
            <a:r>
              <a:rPr lang="en-US" altLang="en-US" sz="2000" b="1"/>
              <a:t>)</a:t>
            </a:r>
            <a:r>
              <a:rPr lang="sl-SI" altLang="en-US" sz="2000" b="1"/>
              <a:t>.</a:t>
            </a:r>
            <a:endParaRPr lang="en-US" altLang="en-US" sz="2000" b="1"/>
          </a:p>
        </p:txBody>
      </p:sp>
      <p:pic>
        <p:nvPicPr>
          <p:cNvPr id="63492" name="Picture 5" descr="kiddieshugging">
            <a:extLst>
              <a:ext uri="{FF2B5EF4-FFF2-40B4-BE49-F238E27FC236}">
                <a16:creationId xmlns:a16="http://schemas.microsoft.com/office/drawing/2014/main" id="{F24D5076-9EED-4C70-AD1F-12C38FD152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4071938"/>
            <a:ext cx="2919412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3" name="Oval 9">
            <a:extLst>
              <a:ext uri="{FF2B5EF4-FFF2-40B4-BE49-F238E27FC236}">
                <a16:creationId xmlns:a16="http://schemas.microsoft.com/office/drawing/2014/main" id="{70515C7A-DB84-4B58-8DC7-2190026948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573463"/>
            <a:ext cx="7019925" cy="2879725"/>
          </a:xfrm>
          <a:prstGeom prst="ellipse">
            <a:avLst/>
          </a:prstGeom>
          <a:noFill/>
          <a:ln w="9525">
            <a:solidFill>
              <a:srgbClr val="0000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63494" name="Picture 11" descr="cipela i ulozak">
            <a:extLst>
              <a:ext uri="{FF2B5EF4-FFF2-40B4-BE49-F238E27FC236}">
                <a16:creationId xmlns:a16="http://schemas.microsoft.com/office/drawing/2014/main" id="{DFBB01F0-6010-4DEE-9381-C0969257F17E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56325" y="1268413"/>
            <a:ext cx="2460625" cy="2592387"/>
          </a:xfrm>
          <a:noFill/>
        </p:spPr>
      </p:pic>
    </p:spTree>
  </p:cSld>
  <p:clrMapOvr>
    <a:masterClrMapping/>
  </p:clrMapOvr>
  <p:transition advTm="32401">
    <p:cut thruBlk="1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>
            <a:extLst>
              <a:ext uri="{FF2B5EF4-FFF2-40B4-BE49-F238E27FC236}">
                <a16:creationId xmlns:a16="http://schemas.microsoft.com/office/drawing/2014/main" id="{710F6C29-9C28-4A60-98DD-911657D3142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sr-Cyrl-C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Стари</a:t>
            </a:r>
            <a:r>
              <a:rPr lang="sr-Latn-C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производи</a:t>
            </a: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4515" name="Rectangle 3">
            <a:extLst>
              <a:ext uri="{FF2B5EF4-FFF2-40B4-BE49-F238E27FC236}">
                <a16:creationId xmlns:a16="http://schemas.microsoft.com/office/drawing/2014/main" id="{6026D7F8-7C08-43B4-930E-C08A9DF59B4C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905000"/>
            <a:ext cx="4630738" cy="3108325"/>
          </a:xfrm>
        </p:spPr>
        <p:txBody>
          <a:bodyPr/>
          <a:lstStyle/>
          <a:p>
            <a:pPr marL="0" indent="0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sr-Cyrl-CS" altLang="en-US" sz="2000" b="1">
                <a:solidFill>
                  <a:srgbClr val="000066"/>
                </a:solidFill>
              </a:rPr>
              <a:t>Тврди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улошци</a:t>
            </a:r>
            <a:r>
              <a:rPr lang="sr-Latn-CS" altLang="en-US" sz="2000" b="1">
                <a:solidFill>
                  <a:srgbClr val="000066"/>
                </a:solidFill>
              </a:rPr>
              <a:t> </a:t>
            </a:r>
            <a:r>
              <a:rPr lang="en-US" altLang="en-US" sz="2000" b="1">
                <a:solidFill>
                  <a:srgbClr val="000066"/>
                </a:solidFill>
              </a:rPr>
              <a:t>( </a:t>
            </a:r>
            <a:r>
              <a:rPr lang="sr-Cyrl-CS" altLang="en-US" sz="2000" b="1">
                <a:solidFill>
                  <a:srgbClr val="000066"/>
                </a:solidFill>
              </a:rPr>
              <a:t>од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метала</a:t>
            </a:r>
            <a:r>
              <a:rPr lang="en-US" altLang="en-US" sz="2000" b="1">
                <a:solidFill>
                  <a:srgbClr val="000066"/>
                </a:solidFill>
              </a:rPr>
              <a:t>, </a:t>
            </a:r>
            <a:r>
              <a:rPr lang="sr-Cyrl-CS" altLang="en-US" sz="2000" b="1">
                <a:solidFill>
                  <a:srgbClr val="000066"/>
                </a:solidFill>
              </a:rPr>
              <a:t>плуте</a:t>
            </a:r>
            <a:r>
              <a:rPr lang="sr-Latn-CS" altLang="en-US" sz="2000" b="1">
                <a:solidFill>
                  <a:srgbClr val="000066"/>
                </a:solidFill>
              </a:rPr>
              <a:t>, </a:t>
            </a:r>
            <a:r>
              <a:rPr lang="sr-Cyrl-CS" altLang="en-US" sz="2000" b="1">
                <a:solidFill>
                  <a:srgbClr val="000066"/>
                </a:solidFill>
              </a:rPr>
              <a:t>коже</a:t>
            </a:r>
            <a:r>
              <a:rPr lang="en-US" altLang="en-US" sz="2000" b="1">
                <a:solidFill>
                  <a:srgbClr val="000066"/>
                </a:solidFill>
              </a:rPr>
              <a:t>, </a:t>
            </a:r>
            <a:r>
              <a:rPr lang="sr-Cyrl-CS" altLang="en-US" sz="2000" b="1">
                <a:solidFill>
                  <a:srgbClr val="000066"/>
                </a:solidFill>
              </a:rPr>
              <a:t>тврде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пластике</a:t>
            </a:r>
            <a:r>
              <a:rPr lang="en-US" altLang="en-US" sz="2000" b="1">
                <a:solidFill>
                  <a:srgbClr val="000066"/>
                </a:solidFill>
              </a:rPr>
              <a:t>, </a:t>
            </a:r>
            <a:r>
              <a:rPr lang="sr-Cyrl-CS" altLang="en-US" sz="2000" b="1">
                <a:solidFill>
                  <a:srgbClr val="000066"/>
                </a:solidFill>
              </a:rPr>
              <a:t>гуме</a:t>
            </a:r>
            <a:r>
              <a:rPr lang="en-US" altLang="en-US" sz="2000" b="1">
                <a:solidFill>
                  <a:srgbClr val="000066"/>
                </a:solidFill>
              </a:rPr>
              <a:t>)</a:t>
            </a:r>
            <a:endParaRPr lang="sr-Latn-CS" altLang="en-US" sz="2000" b="1">
              <a:solidFill>
                <a:srgbClr val="000066"/>
              </a:solidFill>
            </a:endParaRPr>
          </a:p>
          <a:p>
            <a:pPr marL="0" indent="0">
              <a:lnSpc>
                <a:spcPct val="90000"/>
              </a:lnSpc>
              <a:buFont typeface="Wingdings" panose="05000000000000000000" pitchFamily="2" charset="2"/>
              <a:buChar char="ü"/>
            </a:pPr>
            <a:endParaRPr lang="en-US" altLang="en-US" sz="2000" b="1">
              <a:solidFill>
                <a:srgbClr val="000066"/>
              </a:solidFill>
            </a:endParaRPr>
          </a:p>
          <a:p>
            <a:pPr marL="0" indent="0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Немају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елемент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стишљивости</a:t>
            </a:r>
            <a:r>
              <a:rPr lang="en-US" altLang="en-US" sz="2000" b="1">
                <a:solidFill>
                  <a:srgbClr val="000066"/>
                </a:solidFill>
              </a:rPr>
              <a:t>-</a:t>
            </a:r>
            <a:r>
              <a:rPr lang="sr-Cyrl-CS" altLang="en-US" sz="2000" b="1">
                <a:solidFill>
                  <a:srgbClr val="000066"/>
                </a:solidFill>
              </a:rPr>
              <a:t>далеко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је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испод</a:t>
            </a:r>
            <a:r>
              <a:rPr lang="en-US" altLang="en-US" sz="2000" b="1">
                <a:solidFill>
                  <a:srgbClr val="000066"/>
                </a:solidFill>
              </a:rPr>
              <a:t> 30% </a:t>
            </a:r>
            <a:endParaRPr lang="sr-Latn-CS" altLang="en-US" sz="2000" b="1">
              <a:solidFill>
                <a:srgbClr val="000066"/>
              </a:solidFill>
            </a:endParaRPr>
          </a:p>
          <a:p>
            <a:pPr marL="0" indent="0">
              <a:lnSpc>
                <a:spcPct val="90000"/>
              </a:lnSpc>
              <a:buFont typeface="Wingdings" panose="05000000000000000000" pitchFamily="2" charset="2"/>
              <a:buChar char="ü"/>
            </a:pPr>
            <a:endParaRPr lang="en-US" altLang="en-US" sz="2000" b="1">
              <a:solidFill>
                <a:srgbClr val="000066"/>
              </a:solidFill>
            </a:endParaRPr>
          </a:p>
          <a:p>
            <a:pPr marL="0" indent="0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Трауматизују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мека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ткива</a:t>
            </a:r>
            <a:r>
              <a:rPr lang="en-US" altLang="en-US" sz="2000" b="1">
                <a:solidFill>
                  <a:srgbClr val="000066"/>
                </a:solidFill>
              </a:rPr>
              <a:t>, </a:t>
            </a:r>
            <a:r>
              <a:rPr lang="sr-Cyrl-CS" altLang="en-US" sz="2000" b="1">
                <a:solidFill>
                  <a:srgbClr val="000066"/>
                </a:solidFill>
              </a:rPr>
              <a:t>оштећују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циркулацију</a:t>
            </a:r>
            <a:r>
              <a:rPr lang="sl-SI" altLang="en-US" sz="2000" b="1">
                <a:solidFill>
                  <a:srgbClr val="000066"/>
                </a:solidFill>
              </a:rPr>
              <a:t>,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изазивају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атрофију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мишића</a:t>
            </a:r>
            <a:r>
              <a:rPr lang="en-US" altLang="en-US" sz="2000" b="1">
                <a:solidFill>
                  <a:srgbClr val="000066"/>
                </a:solidFill>
              </a:rPr>
              <a:t>, </a:t>
            </a:r>
            <a:r>
              <a:rPr lang="sr-Cyrl-CS" altLang="en-US" sz="2000" b="1">
                <a:solidFill>
                  <a:srgbClr val="000066"/>
                </a:solidFill>
              </a:rPr>
              <a:t>растежу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плантарну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апонеурозу</a:t>
            </a:r>
            <a:r>
              <a:rPr lang="sl-SI" altLang="en-US" sz="2000" b="1">
                <a:solidFill>
                  <a:srgbClr val="000066"/>
                </a:solidFill>
              </a:rPr>
              <a:t>.</a:t>
            </a:r>
            <a:endParaRPr lang="en-GB" altLang="en-US" sz="2000" b="1">
              <a:solidFill>
                <a:srgbClr val="000066"/>
              </a:solidFill>
            </a:endParaRPr>
          </a:p>
        </p:txBody>
      </p:sp>
      <p:pic>
        <p:nvPicPr>
          <p:cNvPr id="64516" name="Picture 4" descr="ulosci">
            <a:extLst>
              <a:ext uri="{FF2B5EF4-FFF2-40B4-BE49-F238E27FC236}">
                <a16:creationId xmlns:a16="http://schemas.microsoft.com/office/drawing/2014/main" id="{872E011A-ACD1-4BE9-99B1-470453FA74B3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48263" y="1268413"/>
            <a:ext cx="3686175" cy="2559050"/>
          </a:xfrm>
          <a:noFill/>
        </p:spPr>
      </p:pic>
      <p:pic>
        <p:nvPicPr>
          <p:cNvPr id="64517" name="Picture 5" descr="BD06990_">
            <a:extLst>
              <a:ext uri="{FF2B5EF4-FFF2-40B4-BE49-F238E27FC236}">
                <a16:creationId xmlns:a16="http://schemas.microsoft.com/office/drawing/2014/main" id="{E6E26D04-D24A-4A10-B569-24C7E4E6EB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4076700"/>
            <a:ext cx="2438400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23322">
    <p:cut thruBlk="1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>
            <a:extLst>
              <a:ext uri="{FF2B5EF4-FFF2-40B4-BE49-F238E27FC236}">
                <a16:creationId xmlns:a16="http://schemas.microsoft.com/office/drawing/2014/main" id="{CB4C825C-2E0E-41F8-ABEA-C94B25293AC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sr-Cyrl-C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Конкурентски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производ</a:t>
            </a:r>
            <a:endParaRPr lang="en-GB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5539" name="Rectangle 3">
            <a:extLst>
              <a:ext uri="{FF2B5EF4-FFF2-40B4-BE49-F238E27FC236}">
                <a16:creationId xmlns:a16="http://schemas.microsoft.com/office/drawing/2014/main" id="{0876ADE8-586E-46BF-A79A-76529E11AD58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2924175"/>
            <a:ext cx="4394200" cy="1371600"/>
          </a:xfrm>
        </p:spPr>
        <p:txBody>
          <a:bodyPr/>
          <a:lstStyle/>
          <a:p>
            <a:pPr marL="0" indent="0">
              <a:lnSpc>
                <a:spcPct val="90000"/>
              </a:lnSpc>
            </a:pPr>
            <a:r>
              <a:rPr lang="sr-Cyrl-CS" altLang="en-US" sz="2800">
                <a:solidFill>
                  <a:srgbClr val="000066"/>
                </a:solidFill>
              </a:rPr>
              <a:t>предност</a:t>
            </a:r>
            <a:r>
              <a:rPr lang="en-US" altLang="en-US" sz="2800">
                <a:solidFill>
                  <a:srgbClr val="000066"/>
                </a:solidFill>
              </a:rPr>
              <a:t> : </a:t>
            </a:r>
            <a:r>
              <a:rPr lang="sr-Cyrl-CS" altLang="en-US" sz="2800">
                <a:solidFill>
                  <a:srgbClr val="000066"/>
                </a:solidFill>
              </a:rPr>
              <a:t>ниска</a:t>
            </a:r>
            <a:r>
              <a:rPr lang="en-US" altLang="en-US" sz="2800">
                <a:solidFill>
                  <a:srgbClr val="000066"/>
                </a:solidFill>
              </a:rPr>
              <a:t> </a:t>
            </a:r>
            <a:r>
              <a:rPr lang="sr-Cyrl-CS" altLang="en-US" sz="2800">
                <a:solidFill>
                  <a:srgbClr val="000066"/>
                </a:solidFill>
              </a:rPr>
              <a:t>цена</a:t>
            </a:r>
            <a:r>
              <a:rPr lang="en-US" altLang="en-US" sz="2800">
                <a:solidFill>
                  <a:srgbClr val="000066"/>
                </a:solidFill>
              </a:rPr>
              <a:t> </a:t>
            </a:r>
            <a:r>
              <a:rPr lang="sr-Cyrl-CS" altLang="en-US" sz="2800">
                <a:solidFill>
                  <a:srgbClr val="000066"/>
                </a:solidFill>
              </a:rPr>
              <a:t>производа</a:t>
            </a:r>
            <a:r>
              <a:rPr lang="sr-Latn-CS" altLang="en-US" sz="1800"/>
              <a:t> </a:t>
            </a:r>
            <a:endParaRPr lang="en-US" altLang="en-US" sz="1800"/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en-US" altLang="en-US" sz="1800"/>
              <a:t>  </a:t>
            </a:r>
          </a:p>
        </p:txBody>
      </p:sp>
      <p:sp>
        <p:nvSpPr>
          <p:cNvPr id="65540" name="Rectangle 4">
            <a:extLst>
              <a:ext uri="{FF2B5EF4-FFF2-40B4-BE49-F238E27FC236}">
                <a16:creationId xmlns:a16="http://schemas.microsoft.com/office/drawing/2014/main" id="{90CF3A74-A6B9-4BD9-9C68-225DCBAF34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3000" y="1600200"/>
            <a:ext cx="3810000" cy="466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0000" b="1">
                <a:solidFill>
                  <a:srgbClr val="E94766"/>
                </a:solidFill>
                <a:sym typeface="Webdings" panose="05030102010509060703" pitchFamily="18" charset="2"/>
              </a:rPr>
              <a:t></a:t>
            </a:r>
            <a:endParaRPr lang="en-GB" altLang="en-US" sz="30000" b="1">
              <a:solidFill>
                <a:srgbClr val="E94766"/>
              </a:solidFill>
              <a:sym typeface="Webdings" panose="05030102010509060703" pitchFamily="18" charset="2"/>
            </a:endParaRPr>
          </a:p>
        </p:txBody>
      </p:sp>
    </p:spTree>
  </p:cSld>
  <p:clrMapOvr>
    <a:masterClrMapping/>
  </p:clrMapOvr>
  <p:transition advTm="3910">
    <p:cut thruBlk="1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>
            <a:extLst>
              <a:ext uri="{FF2B5EF4-FFF2-40B4-BE49-F238E27FC236}">
                <a16:creationId xmlns:a16="http://schemas.microsoft.com/office/drawing/2014/main" id="{961D9D1B-7BC9-4AD1-8DF9-B16F45D4E2A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11188" y="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sr-Cyrl-C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Дечија</a:t>
            </a:r>
            <a: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обућа</a:t>
            </a:r>
            <a: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sr-Cyrl-C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заблуде</a:t>
            </a:r>
            <a: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и</a:t>
            </a:r>
            <a: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истина</a:t>
            </a: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6563" name="Rectangle 3">
            <a:extLst>
              <a:ext uri="{FF2B5EF4-FFF2-40B4-BE49-F238E27FC236}">
                <a16:creationId xmlns:a16="http://schemas.microsoft.com/office/drawing/2014/main" id="{A354CC9C-2827-4AFF-B990-5B12171C1301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196975"/>
            <a:ext cx="4249738" cy="4932363"/>
          </a:xfrm>
        </p:spPr>
        <p:txBody>
          <a:bodyPr/>
          <a:lstStyle/>
          <a:p>
            <a:pPr marL="0" indent="0"/>
            <a:r>
              <a:rPr lang="sr-Cyrl-CS" altLang="en-US" sz="2000" b="1">
                <a:solidFill>
                  <a:srgbClr val="000066"/>
                </a:solidFill>
              </a:rPr>
              <a:t>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периоду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раста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веома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је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битно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дете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носи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физиолошку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не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ортопедску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обућу</a:t>
            </a:r>
            <a:r>
              <a:rPr lang="sl-SI" altLang="en-US" sz="2000" b="1">
                <a:solidFill>
                  <a:srgbClr val="000066"/>
                </a:solidFill>
              </a:rPr>
              <a:t>.</a:t>
            </a:r>
          </a:p>
          <a:p>
            <a:pPr marL="0" indent="0"/>
            <a:endParaRPr lang="en-US" altLang="en-US" sz="2000" b="1">
              <a:solidFill>
                <a:srgbClr val="000066"/>
              </a:solidFill>
            </a:endParaRPr>
          </a:p>
          <a:p>
            <a:pPr marL="0" indent="0"/>
            <a:r>
              <a:rPr lang="sr-Cyrl-CS" altLang="en-US" sz="2000" b="1">
                <a:solidFill>
                  <a:srgbClr val="000066"/>
                </a:solidFill>
              </a:rPr>
              <a:t>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првој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години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живота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није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неопходна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обућа</a:t>
            </a:r>
            <a:r>
              <a:rPr lang="sl-SI" altLang="en-US" sz="2000" b="1">
                <a:solidFill>
                  <a:srgbClr val="000066"/>
                </a:solidFill>
              </a:rPr>
              <a:t>.</a:t>
            </a:r>
            <a:r>
              <a:rPr lang="sr-Cyrl-CS" altLang="en-US" sz="2000" b="1">
                <a:solidFill>
                  <a:srgbClr val="000066"/>
                </a:solidFill>
              </a:rPr>
              <a:t>Довољне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памучне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или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вунене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чарапе</a:t>
            </a:r>
            <a:r>
              <a:rPr lang="en-US" altLang="en-US" sz="2000" b="1">
                <a:solidFill>
                  <a:srgbClr val="000066"/>
                </a:solidFill>
              </a:rPr>
              <a:t>.</a:t>
            </a:r>
            <a:endParaRPr lang="sr-Latn-CS" altLang="en-US" sz="2000" b="1">
              <a:solidFill>
                <a:srgbClr val="000066"/>
              </a:solidFill>
            </a:endParaRPr>
          </a:p>
          <a:p>
            <a:pPr marL="0" indent="0"/>
            <a:endParaRPr lang="en-US" altLang="en-US" sz="2000" b="1">
              <a:solidFill>
                <a:srgbClr val="000066"/>
              </a:solidFill>
            </a:endParaRPr>
          </a:p>
          <a:p>
            <a:pPr marL="0" indent="0"/>
            <a:r>
              <a:rPr lang="sr-Cyrl-CS" altLang="en-US" sz="2000" b="1">
                <a:solidFill>
                  <a:srgbClr val="000066"/>
                </a:solidFill>
              </a:rPr>
              <a:t>Ако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родитељи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инсистирају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на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ципелама</a:t>
            </a:r>
            <a:r>
              <a:rPr lang="en-US" altLang="en-US" sz="2000" b="1">
                <a:solidFill>
                  <a:srgbClr val="000066"/>
                </a:solidFill>
              </a:rPr>
              <a:t> ,</a:t>
            </a:r>
            <a:r>
              <a:rPr lang="sr-Cyrl-CS" altLang="en-US" sz="2000" b="1">
                <a:solidFill>
                  <a:srgbClr val="000066"/>
                </a:solidFill>
              </a:rPr>
              <a:t>оне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треба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меке</a:t>
            </a:r>
            <a:r>
              <a:rPr lang="en-US" altLang="en-US" sz="2000" b="1">
                <a:solidFill>
                  <a:srgbClr val="000066"/>
                </a:solidFill>
              </a:rPr>
              <a:t>, </a:t>
            </a:r>
            <a:r>
              <a:rPr lang="sr-Cyrl-CS" altLang="en-US" sz="2000" b="1">
                <a:solidFill>
                  <a:srgbClr val="000066"/>
                </a:solidFill>
              </a:rPr>
              <a:t>удобне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дубоке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али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не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зато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би</a:t>
            </a:r>
            <a:r>
              <a:rPr lang="en-US" altLang="en-US" sz="2000" b="1">
                <a:solidFill>
                  <a:srgbClr val="000066"/>
                </a:solidFill>
              </a:rPr>
              <a:t> “</a:t>
            </a:r>
            <a:r>
              <a:rPr lang="sr-Cyrl-CS" altLang="en-US" sz="2000" b="1">
                <a:solidFill>
                  <a:srgbClr val="000066"/>
                </a:solidFill>
              </a:rPr>
              <a:t>учврстиле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стопало</a:t>
            </a:r>
            <a:r>
              <a:rPr lang="en-US" altLang="en-US" sz="2000" b="1">
                <a:solidFill>
                  <a:srgbClr val="000066"/>
                </a:solidFill>
              </a:rPr>
              <a:t>” </a:t>
            </a:r>
            <a:r>
              <a:rPr lang="sr-Cyrl-CS" altLang="en-US" sz="2000" b="1">
                <a:solidFill>
                  <a:srgbClr val="000066"/>
                </a:solidFill>
              </a:rPr>
              <a:t>но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их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дете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неби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лако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скидало</a:t>
            </a:r>
            <a:r>
              <a:rPr lang="en-US" altLang="en-US" sz="2000" b="1">
                <a:solidFill>
                  <a:srgbClr val="000066"/>
                </a:solidFill>
              </a:rPr>
              <a:t>.</a:t>
            </a:r>
            <a:endParaRPr lang="en-GB" altLang="en-US" sz="2000" b="1">
              <a:solidFill>
                <a:srgbClr val="000066"/>
              </a:solidFill>
            </a:endParaRPr>
          </a:p>
        </p:txBody>
      </p:sp>
      <p:pic>
        <p:nvPicPr>
          <p:cNvPr id="66564" name="Picture 4" descr="obuca">
            <a:extLst>
              <a:ext uri="{FF2B5EF4-FFF2-40B4-BE49-F238E27FC236}">
                <a16:creationId xmlns:a16="http://schemas.microsoft.com/office/drawing/2014/main" id="{4ED880F6-B6EF-494D-9C22-8A3079E5094B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86250" y="1000125"/>
            <a:ext cx="4649788" cy="4471988"/>
          </a:xfrm>
          <a:noFill/>
        </p:spPr>
      </p:pic>
    </p:spTree>
  </p:cSld>
  <p:clrMapOvr>
    <a:masterClrMapping/>
  </p:clrMapOvr>
  <p:transition advTm="28082">
    <p:cut thruBlk="1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>
            <a:extLst>
              <a:ext uri="{FF2B5EF4-FFF2-40B4-BE49-F238E27FC236}">
                <a16:creationId xmlns:a16="http://schemas.microsoft.com/office/drawing/2014/main" id="{0876E9AE-B55F-43B0-831A-3DAA39CD62B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sr-Cyrl-C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Плитка</a:t>
            </a:r>
            <a: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или</a:t>
            </a:r>
            <a: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дубока</a:t>
            </a:r>
            <a: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ципела</a:t>
            </a:r>
            <a: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?</a:t>
            </a: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7587" name="Rectangle 3">
            <a:extLst>
              <a:ext uri="{FF2B5EF4-FFF2-40B4-BE49-F238E27FC236}">
                <a16:creationId xmlns:a16="http://schemas.microsoft.com/office/drawing/2014/main" id="{4AEEAC5C-D487-4F5E-B5F5-584FDE68EABE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773238"/>
            <a:ext cx="4914900" cy="4429125"/>
          </a:xfrm>
        </p:spPr>
        <p:txBody>
          <a:bodyPr/>
          <a:lstStyle/>
          <a:p>
            <a:pPr marL="0" indent="0">
              <a:lnSpc>
                <a:spcPct val="90000"/>
              </a:lnSpc>
            </a:pPr>
            <a:r>
              <a:rPr lang="sr-Cyrl-CS" altLang="en-US" sz="2000" b="1">
                <a:solidFill>
                  <a:srgbClr val="000066"/>
                </a:solidFill>
              </a:rPr>
              <a:t>Заблуда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је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дете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до</a:t>
            </a:r>
            <a:r>
              <a:rPr lang="en-US" altLang="en-US" sz="2000" b="1">
                <a:solidFill>
                  <a:srgbClr val="000066"/>
                </a:solidFill>
              </a:rPr>
              <a:t> 10-12 </a:t>
            </a:r>
            <a:r>
              <a:rPr lang="sr-Cyrl-CS" altLang="en-US" sz="2000" b="1">
                <a:solidFill>
                  <a:srgbClr val="000066"/>
                </a:solidFill>
              </a:rPr>
              <a:t>година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треба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носи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дубоку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ципелу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би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му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учврстила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стопала</a:t>
            </a:r>
            <a:r>
              <a:rPr lang="sl-SI" altLang="en-US" sz="2000" b="1">
                <a:solidFill>
                  <a:srgbClr val="000066"/>
                </a:solidFill>
              </a:rPr>
              <a:t>.</a:t>
            </a:r>
          </a:p>
          <a:p>
            <a:pPr marL="0" indent="0">
              <a:lnSpc>
                <a:spcPct val="90000"/>
              </a:lnSpc>
            </a:pPr>
            <a:endParaRPr lang="en-US" altLang="en-US" sz="2000" b="1">
              <a:solidFill>
                <a:srgbClr val="000066"/>
              </a:solidFill>
            </a:endParaRPr>
          </a:p>
          <a:p>
            <a:pPr marL="0" indent="0">
              <a:lnSpc>
                <a:spcPct val="90000"/>
              </a:lnSpc>
            </a:pPr>
            <a:r>
              <a:rPr lang="sr-Cyrl-CS" altLang="en-US" sz="2000" b="1">
                <a:solidFill>
                  <a:srgbClr val="000066"/>
                </a:solidFill>
              </a:rPr>
              <a:t>Дубока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ципела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није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довољно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чврста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би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фиксирала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скочни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зглоб</a:t>
            </a:r>
            <a:r>
              <a:rPr lang="en-US" altLang="en-US" sz="2000" b="1">
                <a:solidFill>
                  <a:srgbClr val="000066"/>
                </a:solidFill>
              </a:rPr>
              <a:t>.</a:t>
            </a:r>
            <a:endParaRPr lang="sr-Latn-CS" altLang="en-US" sz="2000" b="1">
              <a:solidFill>
                <a:srgbClr val="000066"/>
              </a:solidFill>
            </a:endParaRPr>
          </a:p>
          <a:p>
            <a:pPr marL="0" indent="0">
              <a:lnSpc>
                <a:spcPct val="90000"/>
              </a:lnSpc>
            </a:pPr>
            <a:endParaRPr lang="en-US" altLang="en-US" sz="2000" b="1">
              <a:solidFill>
                <a:srgbClr val="000066"/>
              </a:solidFill>
            </a:endParaRPr>
          </a:p>
          <a:p>
            <a:pPr marL="0" indent="0">
              <a:lnSpc>
                <a:spcPct val="90000"/>
              </a:lnSpc>
            </a:pPr>
            <a:r>
              <a:rPr lang="sr-Cyrl-CS" altLang="en-US" sz="2000" b="1">
                <a:solidFill>
                  <a:srgbClr val="000066"/>
                </a:solidFill>
              </a:rPr>
              <a:t>Дете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њима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хода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тромо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и</a:t>
            </a:r>
            <a:r>
              <a:rPr lang="en-US" altLang="en-US" sz="2000" b="1">
                <a:solidFill>
                  <a:srgbClr val="000066"/>
                </a:solidFill>
              </a:rPr>
              <a:t>  </a:t>
            </a:r>
            <a:r>
              <a:rPr lang="sr-Cyrl-CS" altLang="en-US" sz="2000" b="1">
                <a:solidFill>
                  <a:srgbClr val="000066"/>
                </a:solidFill>
              </a:rPr>
              <a:t>неспретно</a:t>
            </a:r>
            <a:r>
              <a:rPr lang="en-US" altLang="en-US" sz="2000" b="1">
                <a:solidFill>
                  <a:srgbClr val="000066"/>
                </a:solidFill>
              </a:rPr>
              <a:t>.</a:t>
            </a:r>
            <a:endParaRPr lang="sr-Latn-CS" altLang="en-US" sz="2000" b="1">
              <a:solidFill>
                <a:srgbClr val="000066"/>
              </a:solidFill>
            </a:endParaRPr>
          </a:p>
          <a:p>
            <a:pPr marL="0" indent="0">
              <a:lnSpc>
                <a:spcPct val="90000"/>
              </a:lnSpc>
            </a:pPr>
            <a:endParaRPr lang="en-US" altLang="en-US" sz="2000" b="1">
              <a:solidFill>
                <a:srgbClr val="000066"/>
              </a:solidFill>
            </a:endParaRPr>
          </a:p>
          <a:p>
            <a:pPr marL="0" indent="0">
              <a:lnSpc>
                <a:spcPct val="90000"/>
              </a:lnSpc>
            </a:pPr>
            <a:r>
              <a:rPr lang="sr-Cyrl-CS" altLang="en-US" sz="2000" b="1">
                <a:solidFill>
                  <a:srgbClr val="000066"/>
                </a:solidFill>
              </a:rPr>
              <a:t>Могу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развити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статички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деформитети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јер</a:t>
            </a:r>
            <a:r>
              <a:rPr lang="en-US" altLang="en-US" sz="2000" b="1">
                <a:solidFill>
                  <a:srgbClr val="000066"/>
                </a:solidFill>
              </a:rPr>
              <a:t>  </a:t>
            </a:r>
            <a:r>
              <a:rPr lang="sr-Cyrl-CS" altLang="en-US" sz="2000" b="1">
                <a:solidFill>
                  <a:srgbClr val="000066"/>
                </a:solidFill>
              </a:rPr>
              <a:t>мишићи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потколенице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стопала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нису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довољно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активни</a:t>
            </a:r>
            <a:r>
              <a:rPr lang="en-US" altLang="en-US" sz="2000" b="1">
                <a:solidFill>
                  <a:srgbClr val="000066"/>
                </a:solidFill>
              </a:rPr>
              <a:t>.</a:t>
            </a:r>
            <a:endParaRPr lang="sr-Latn-CS" altLang="en-US" sz="2000" b="1">
              <a:solidFill>
                <a:srgbClr val="000066"/>
              </a:solidFill>
            </a:endParaRPr>
          </a:p>
          <a:p>
            <a:pPr marL="0" indent="0">
              <a:lnSpc>
                <a:spcPct val="90000"/>
              </a:lnSpc>
              <a:buFontTx/>
              <a:buNone/>
            </a:pPr>
            <a:endParaRPr lang="en-US" altLang="en-US" sz="2000" b="1">
              <a:solidFill>
                <a:srgbClr val="000066"/>
              </a:solidFill>
            </a:endParaRPr>
          </a:p>
          <a:p>
            <a:pPr marL="0" indent="0">
              <a:lnSpc>
                <a:spcPct val="90000"/>
              </a:lnSpc>
              <a:buFontTx/>
              <a:buNone/>
            </a:pPr>
            <a:endParaRPr lang="en-US" altLang="en-US" sz="2000" b="1">
              <a:solidFill>
                <a:srgbClr val="000066"/>
              </a:solidFill>
            </a:endParaRPr>
          </a:p>
          <a:p>
            <a:pPr marL="0" indent="0">
              <a:lnSpc>
                <a:spcPct val="90000"/>
              </a:lnSpc>
            </a:pPr>
            <a:endParaRPr lang="en-GB" altLang="en-US" sz="2000" b="1">
              <a:solidFill>
                <a:srgbClr val="000066"/>
              </a:solidFill>
            </a:endParaRPr>
          </a:p>
        </p:txBody>
      </p:sp>
      <p:pic>
        <p:nvPicPr>
          <p:cNvPr id="67588" name="Picture 4" descr="cipele plitke">
            <a:extLst>
              <a:ext uri="{FF2B5EF4-FFF2-40B4-BE49-F238E27FC236}">
                <a16:creationId xmlns:a16="http://schemas.microsoft.com/office/drawing/2014/main" id="{C484CDB3-B48C-41A0-91A6-DE8BB9FB64D1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19700" y="1916113"/>
            <a:ext cx="3622675" cy="2306637"/>
          </a:xfrm>
          <a:noFill/>
        </p:spPr>
      </p:pic>
    </p:spTree>
  </p:cSld>
  <p:clrMapOvr>
    <a:masterClrMapping/>
  </p:clrMapOvr>
  <p:transition advTm="20280">
    <p:cut thruBlk="1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>
            <a:extLst>
              <a:ext uri="{FF2B5EF4-FFF2-40B4-BE49-F238E27FC236}">
                <a16:creationId xmlns:a16="http://schemas.microsoft.com/office/drawing/2014/main" id="{2D1AF2E4-7C92-48F8-89CC-B8DD273895F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GB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8611" name="Rectangle 3">
            <a:extLst>
              <a:ext uri="{FF2B5EF4-FFF2-40B4-BE49-F238E27FC236}">
                <a16:creationId xmlns:a16="http://schemas.microsoft.com/office/drawing/2014/main" id="{6B690EE5-F82E-4723-AA34-292E5E9AB592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381000"/>
            <a:ext cx="4038600" cy="4152900"/>
          </a:xfrm>
        </p:spPr>
        <p:txBody>
          <a:bodyPr/>
          <a:lstStyle/>
          <a:p>
            <a:pPr marL="0" indent="0"/>
            <a:r>
              <a:rPr lang="sr-Cyrl-CS" altLang="en-US" sz="2000" b="1">
                <a:solidFill>
                  <a:srgbClr val="000066"/>
                </a:solidFill>
              </a:rPr>
              <a:t>Ход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детета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плитким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ципелама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је</a:t>
            </a:r>
            <a:r>
              <a:rPr lang="sl-SI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лакши</a:t>
            </a:r>
            <a:r>
              <a:rPr lang="en-US" altLang="en-US" sz="2000" b="1">
                <a:solidFill>
                  <a:srgbClr val="000066"/>
                </a:solidFill>
              </a:rPr>
              <a:t>, </a:t>
            </a:r>
            <a:r>
              <a:rPr lang="sr-Cyrl-CS" altLang="en-US" sz="2000" b="1">
                <a:solidFill>
                  <a:srgbClr val="000066"/>
                </a:solidFill>
              </a:rPr>
              <a:t>удобнији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физиолошки</a:t>
            </a:r>
            <a:r>
              <a:rPr lang="sl-SI" altLang="en-US" sz="2000" b="1">
                <a:solidFill>
                  <a:srgbClr val="000066"/>
                </a:solidFill>
              </a:rPr>
              <a:t>.</a:t>
            </a:r>
            <a:endParaRPr lang="en-US" altLang="en-US" sz="2000" b="1">
              <a:solidFill>
                <a:srgbClr val="000066"/>
              </a:solidFill>
            </a:endParaRPr>
          </a:p>
          <a:p>
            <a:pPr marL="0" indent="0"/>
            <a:r>
              <a:rPr lang="sr-Cyrl-CS" altLang="en-US" sz="2000" b="1">
                <a:solidFill>
                  <a:srgbClr val="000066"/>
                </a:solidFill>
              </a:rPr>
              <a:t>Плитке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ципеле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препоручују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код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равног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стопала</a:t>
            </a:r>
            <a:r>
              <a:rPr lang="sl-SI" altLang="en-US" sz="2000" b="1">
                <a:solidFill>
                  <a:srgbClr val="000066"/>
                </a:solidFill>
              </a:rPr>
              <a:t>.</a:t>
            </a:r>
            <a:endParaRPr lang="en-US" altLang="en-US" sz="2000" b="1">
              <a:solidFill>
                <a:srgbClr val="000066"/>
              </a:solidFill>
            </a:endParaRPr>
          </a:p>
          <a:p>
            <a:pPr marL="0" indent="0"/>
            <a:r>
              <a:rPr lang="sr-Cyrl-CS" altLang="en-US" sz="2000" b="1">
                <a:solidFill>
                  <a:srgbClr val="000066"/>
                </a:solidFill>
              </a:rPr>
              <a:t>Дубоке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ципеле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користити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само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за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хладне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кишовите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дана</a:t>
            </a:r>
            <a:r>
              <a:rPr lang="en-US" altLang="en-US" sz="2000" b="1">
                <a:solidFill>
                  <a:srgbClr val="000066"/>
                </a:solidFill>
              </a:rPr>
              <a:t>.</a:t>
            </a:r>
          </a:p>
          <a:p>
            <a:pPr marL="0" indent="0"/>
            <a:r>
              <a:rPr lang="sr-Cyrl-CS" altLang="en-US" sz="2000" b="1">
                <a:solidFill>
                  <a:srgbClr val="000066"/>
                </a:solidFill>
              </a:rPr>
              <a:t>Дечија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стопала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расту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брзо</a:t>
            </a:r>
            <a:r>
              <a:rPr lang="en-US" altLang="en-US" sz="2000" b="1">
                <a:solidFill>
                  <a:srgbClr val="000066"/>
                </a:solidFill>
              </a:rPr>
              <a:t>, </a:t>
            </a:r>
            <a:r>
              <a:rPr lang="sr-Cyrl-CS" altLang="en-US" sz="2000" b="1">
                <a:solidFill>
                  <a:srgbClr val="000066"/>
                </a:solidFill>
              </a:rPr>
              <a:t>те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предњи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део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ципела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треба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је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дужи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од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стопала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за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један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попречни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прст</a:t>
            </a:r>
            <a:r>
              <a:rPr lang="en-US" altLang="en-US" sz="2000" b="1">
                <a:solidFill>
                  <a:srgbClr val="000066"/>
                </a:solidFill>
              </a:rPr>
              <a:t> –</a:t>
            </a:r>
            <a:r>
              <a:rPr lang="sr-Cyrl-CS" altLang="en-US" sz="2000" b="1">
                <a:solidFill>
                  <a:srgbClr val="000066"/>
                </a:solidFill>
              </a:rPr>
              <a:t>детета</a:t>
            </a:r>
            <a:r>
              <a:rPr lang="en-US" altLang="en-US" sz="2000" b="1">
                <a:solidFill>
                  <a:srgbClr val="000066"/>
                </a:solidFill>
              </a:rPr>
              <a:t>!</a:t>
            </a:r>
          </a:p>
          <a:p>
            <a:pPr marL="0" indent="0">
              <a:buFontTx/>
              <a:buNone/>
            </a:pPr>
            <a:endParaRPr lang="en-US" altLang="en-US" sz="2000" b="1">
              <a:solidFill>
                <a:srgbClr val="FF0000"/>
              </a:solidFill>
            </a:endParaRPr>
          </a:p>
          <a:p>
            <a:pPr marL="0" indent="0"/>
            <a:endParaRPr lang="en-US" altLang="en-US" sz="2000" b="1">
              <a:solidFill>
                <a:srgbClr val="FF0000"/>
              </a:solidFill>
            </a:endParaRPr>
          </a:p>
          <a:p>
            <a:pPr marL="0" indent="0"/>
            <a:endParaRPr lang="en-GB" altLang="en-US" sz="2000" b="1"/>
          </a:p>
        </p:txBody>
      </p:sp>
      <p:pic>
        <p:nvPicPr>
          <p:cNvPr id="68612" name="Picture 4" descr="cipelice">
            <a:extLst>
              <a:ext uri="{FF2B5EF4-FFF2-40B4-BE49-F238E27FC236}">
                <a16:creationId xmlns:a16="http://schemas.microsoft.com/office/drawing/2014/main" id="{2EF7F700-439C-4BD3-BB62-D2DA963B35DC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00563" y="1844675"/>
            <a:ext cx="4356100" cy="2209800"/>
          </a:xfrm>
          <a:noFill/>
        </p:spPr>
      </p:pic>
      <p:sp>
        <p:nvSpPr>
          <p:cNvPr id="68613" name="Rectangle 5">
            <a:extLst>
              <a:ext uri="{FF2B5EF4-FFF2-40B4-BE49-F238E27FC236}">
                <a16:creationId xmlns:a16="http://schemas.microsoft.com/office/drawing/2014/main" id="{507AB31C-0954-49FB-8507-29C1DEA176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2988" y="4868863"/>
            <a:ext cx="7710487" cy="122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SzPct val="150000"/>
            </a:pPr>
            <a:r>
              <a:rPr lang="sr-Cyrl-CS" altLang="en-US" sz="2000" b="1">
                <a:solidFill>
                  <a:srgbClr val="FF0000"/>
                </a:solidFill>
              </a:rPr>
              <a:t>ИСТИНА</a:t>
            </a:r>
            <a:r>
              <a:rPr lang="en-US" altLang="en-US" sz="2000" b="1">
                <a:solidFill>
                  <a:srgbClr val="FF0000"/>
                </a:solidFill>
              </a:rPr>
              <a:t> </a:t>
            </a:r>
            <a:endParaRPr lang="sr-Latn-CS" altLang="en-US" sz="2000" b="1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buSzPct val="150000"/>
            </a:pPr>
            <a:r>
              <a:rPr lang="sr-Cyrl-CS" altLang="en-US" sz="2000" b="1">
                <a:solidFill>
                  <a:srgbClr val="FF0000"/>
                </a:solidFill>
              </a:rPr>
              <a:t>је</a:t>
            </a:r>
            <a:r>
              <a:rPr lang="en-US" altLang="en-US" sz="2000" b="1">
                <a:solidFill>
                  <a:srgbClr val="FF0000"/>
                </a:solidFill>
              </a:rPr>
              <a:t> </a:t>
            </a:r>
            <a:r>
              <a:rPr lang="sr-Cyrl-CS" altLang="en-US" sz="2000" b="1">
                <a:solidFill>
                  <a:srgbClr val="FF0000"/>
                </a:solidFill>
              </a:rPr>
              <a:t>да</a:t>
            </a:r>
            <a:r>
              <a:rPr lang="en-US" altLang="en-US" sz="2000" b="1">
                <a:solidFill>
                  <a:srgbClr val="FF0000"/>
                </a:solidFill>
              </a:rPr>
              <a:t> </a:t>
            </a:r>
            <a:r>
              <a:rPr lang="sr-Cyrl-CS" altLang="en-US" sz="2000" b="1">
                <a:solidFill>
                  <a:srgbClr val="FF0000"/>
                </a:solidFill>
              </a:rPr>
              <a:t>су</a:t>
            </a:r>
            <a:r>
              <a:rPr lang="en-US" altLang="en-US" sz="2000" b="1">
                <a:solidFill>
                  <a:srgbClr val="FF0000"/>
                </a:solidFill>
              </a:rPr>
              <a:t> </a:t>
            </a:r>
            <a:r>
              <a:rPr lang="sr-Cyrl-CS" altLang="en-US" sz="2000" b="1">
                <a:solidFill>
                  <a:srgbClr val="FF0000"/>
                </a:solidFill>
              </a:rPr>
              <a:t>плитке</a:t>
            </a:r>
            <a:r>
              <a:rPr lang="en-US" altLang="en-US" sz="2000" b="1">
                <a:solidFill>
                  <a:srgbClr val="FF0000"/>
                </a:solidFill>
              </a:rPr>
              <a:t> </a:t>
            </a:r>
            <a:r>
              <a:rPr lang="sr-Cyrl-CS" altLang="en-US" sz="2000" b="1">
                <a:solidFill>
                  <a:srgbClr val="FF0000"/>
                </a:solidFill>
              </a:rPr>
              <a:t>ципеле</a:t>
            </a:r>
            <a:r>
              <a:rPr lang="en-US" altLang="en-US" sz="2000" b="1">
                <a:solidFill>
                  <a:srgbClr val="FF0000"/>
                </a:solidFill>
              </a:rPr>
              <a:t> </a:t>
            </a:r>
            <a:r>
              <a:rPr lang="sr-Cyrl-CS" altLang="en-US" sz="2000" b="1">
                <a:solidFill>
                  <a:srgbClr val="FF0000"/>
                </a:solidFill>
              </a:rPr>
              <a:t>физиолошке</a:t>
            </a:r>
            <a:r>
              <a:rPr lang="en-US" altLang="en-US" sz="2000" b="1">
                <a:solidFill>
                  <a:srgbClr val="FF0000"/>
                </a:solidFill>
              </a:rPr>
              <a:t>, </a:t>
            </a:r>
            <a:r>
              <a:rPr lang="sr-Cyrl-CS" altLang="en-US" sz="2000" b="1">
                <a:solidFill>
                  <a:srgbClr val="FF0000"/>
                </a:solidFill>
              </a:rPr>
              <a:t>јер</a:t>
            </a:r>
            <a:r>
              <a:rPr lang="en-US" altLang="en-US" sz="2000" b="1">
                <a:solidFill>
                  <a:srgbClr val="FF0000"/>
                </a:solidFill>
              </a:rPr>
              <a:t> </a:t>
            </a:r>
            <a:r>
              <a:rPr lang="sr-Cyrl-CS" altLang="en-US" sz="2000" b="1">
                <a:solidFill>
                  <a:srgbClr val="FF0000"/>
                </a:solidFill>
              </a:rPr>
              <a:t>омогућују</a:t>
            </a:r>
            <a:r>
              <a:rPr lang="en-US" altLang="en-US" sz="2000" b="1">
                <a:solidFill>
                  <a:srgbClr val="FF0000"/>
                </a:solidFill>
              </a:rPr>
              <a:t> </a:t>
            </a:r>
            <a:r>
              <a:rPr lang="sr-Cyrl-CS" altLang="en-US" sz="2000" b="1">
                <a:solidFill>
                  <a:srgbClr val="FF0000"/>
                </a:solidFill>
              </a:rPr>
              <a:t>несметану</a:t>
            </a:r>
            <a:r>
              <a:rPr lang="en-US" altLang="en-US" sz="2000" b="1">
                <a:solidFill>
                  <a:srgbClr val="FF0000"/>
                </a:solidFill>
              </a:rPr>
              <a:t> </a:t>
            </a:r>
            <a:r>
              <a:rPr lang="sr-Cyrl-CS" altLang="en-US" sz="2000" b="1">
                <a:solidFill>
                  <a:srgbClr val="FF0000"/>
                </a:solidFill>
              </a:rPr>
              <a:t>функцију</a:t>
            </a:r>
            <a:r>
              <a:rPr lang="en-US" altLang="en-US" sz="2000" b="1">
                <a:solidFill>
                  <a:srgbClr val="FF0000"/>
                </a:solidFill>
              </a:rPr>
              <a:t> </a:t>
            </a:r>
            <a:r>
              <a:rPr lang="sr-Cyrl-CS" altLang="en-US" sz="2000" b="1">
                <a:solidFill>
                  <a:srgbClr val="FF0000"/>
                </a:solidFill>
              </a:rPr>
              <a:t>стопала</a:t>
            </a:r>
            <a:r>
              <a:rPr lang="en-US" altLang="en-US" sz="2000" b="1">
                <a:solidFill>
                  <a:srgbClr val="FF0000"/>
                </a:solidFill>
              </a:rPr>
              <a:t>, </a:t>
            </a:r>
            <a:r>
              <a:rPr lang="sr-Cyrl-CS" altLang="en-US" sz="2000" b="1">
                <a:solidFill>
                  <a:srgbClr val="FF0000"/>
                </a:solidFill>
              </a:rPr>
              <a:t>мишића</a:t>
            </a:r>
            <a:r>
              <a:rPr lang="en-US" altLang="en-US" sz="2000" b="1">
                <a:solidFill>
                  <a:srgbClr val="FF0000"/>
                </a:solidFill>
              </a:rPr>
              <a:t> , </a:t>
            </a:r>
            <a:r>
              <a:rPr lang="sr-Cyrl-CS" altLang="en-US" sz="2000" b="1">
                <a:solidFill>
                  <a:srgbClr val="FF0000"/>
                </a:solidFill>
              </a:rPr>
              <a:t>тетива</a:t>
            </a:r>
            <a:r>
              <a:rPr lang="en-US" altLang="en-US" sz="2000" b="1">
                <a:solidFill>
                  <a:srgbClr val="FF0000"/>
                </a:solidFill>
              </a:rPr>
              <a:t> </a:t>
            </a:r>
            <a:r>
              <a:rPr lang="sr-Cyrl-CS" altLang="en-US" sz="2000" b="1">
                <a:solidFill>
                  <a:srgbClr val="FF0000"/>
                </a:solidFill>
              </a:rPr>
              <a:t>нерава</a:t>
            </a:r>
            <a:r>
              <a:rPr lang="en-US" altLang="en-US" sz="2000" b="1">
                <a:solidFill>
                  <a:srgbClr val="FF0000"/>
                </a:solidFill>
              </a:rPr>
              <a:t> </a:t>
            </a:r>
            <a:r>
              <a:rPr lang="sr-Cyrl-CS" altLang="en-US" sz="2000" b="1">
                <a:solidFill>
                  <a:srgbClr val="FF0000"/>
                </a:solidFill>
              </a:rPr>
              <a:t>и</a:t>
            </a:r>
            <a:r>
              <a:rPr lang="en-US" altLang="en-US" sz="2000" b="1">
                <a:solidFill>
                  <a:srgbClr val="FF0000"/>
                </a:solidFill>
              </a:rPr>
              <a:t> </a:t>
            </a:r>
            <a:r>
              <a:rPr lang="sr-Cyrl-CS" altLang="en-US" sz="2000" b="1">
                <a:solidFill>
                  <a:srgbClr val="FF0000"/>
                </a:solidFill>
              </a:rPr>
              <a:t>крвних</a:t>
            </a:r>
            <a:r>
              <a:rPr lang="en-US" altLang="en-US" sz="2000" b="1">
                <a:solidFill>
                  <a:srgbClr val="FF0000"/>
                </a:solidFill>
              </a:rPr>
              <a:t> </a:t>
            </a:r>
            <a:r>
              <a:rPr lang="sr-Cyrl-CS" altLang="en-US" sz="2000" b="1">
                <a:solidFill>
                  <a:srgbClr val="FF0000"/>
                </a:solidFill>
              </a:rPr>
              <a:t>судова</a:t>
            </a:r>
            <a:r>
              <a:rPr lang="en-US" altLang="en-US" sz="2000" b="1">
                <a:solidFill>
                  <a:srgbClr val="FF0000"/>
                </a:solidFill>
              </a:rPr>
              <a:t> </a:t>
            </a:r>
            <a:r>
              <a:rPr lang="sr-Cyrl-CS" altLang="en-US" sz="2000" b="1">
                <a:solidFill>
                  <a:srgbClr val="FF0000"/>
                </a:solidFill>
              </a:rPr>
              <a:t>битних</a:t>
            </a:r>
            <a:r>
              <a:rPr lang="en-US" altLang="en-US" sz="2000" b="1">
                <a:solidFill>
                  <a:srgbClr val="FF0000"/>
                </a:solidFill>
              </a:rPr>
              <a:t> </a:t>
            </a:r>
            <a:r>
              <a:rPr lang="sr-Cyrl-CS" altLang="en-US" sz="2000" b="1">
                <a:solidFill>
                  <a:srgbClr val="FF0000"/>
                </a:solidFill>
              </a:rPr>
              <a:t>за</a:t>
            </a:r>
            <a:r>
              <a:rPr lang="en-US" altLang="en-US" sz="2000" b="1">
                <a:solidFill>
                  <a:srgbClr val="FF0000"/>
                </a:solidFill>
              </a:rPr>
              <a:t> </a:t>
            </a:r>
            <a:r>
              <a:rPr lang="sr-Cyrl-CS" altLang="en-US" sz="2000" b="1">
                <a:solidFill>
                  <a:srgbClr val="FF0000"/>
                </a:solidFill>
              </a:rPr>
              <a:t>развој</a:t>
            </a:r>
            <a:r>
              <a:rPr lang="en-US" altLang="en-US" sz="2000" b="1">
                <a:solidFill>
                  <a:srgbClr val="FF0000"/>
                </a:solidFill>
              </a:rPr>
              <a:t> </a:t>
            </a:r>
            <a:r>
              <a:rPr lang="sr-Cyrl-CS" altLang="en-US" sz="2000" b="1">
                <a:solidFill>
                  <a:srgbClr val="FF0000"/>
                </a:solidFill>
              </a:rPr>
              <a:t>стопала</a:t>
            </a:r>
            <a:r>
              <a:rPr lang="sl-SI" altLang="en-US" sz="2000" b="1">
                <a:solidFill>
                  <a:srgbClr val="FF0000"/>
                </a:solidFill>
              </a:rPr>
              <a:t>.</a:t>
            </a:r>
            <a:endParaRPr lang="en-US" altLang="en-US" sz="2000" b="1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buSzPct val="150000"/>
            </a:pPr>
            <a:endParaRPr lang="en-US" altLang="en-US" sz="2000" b="1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buSzPct val="150000"/>
            </a:pPr>
            <a:endParaRPr lang="en-GB" altLang="en-US" sz="2000" b="1"/>
          </a:p>
        </p:txBody>
      </p:sp>
    </p:spTree>
  </p:cSld>
  <p:clrMapOvr>
    <a:masterClrMapping/>
  </p:clrMapOvr>
  <p:transition advTm="33051">
    <p:cut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>
            <a:extLst>
              <a:ext uri="{FF2B5EF4-FFF2-40B4-BE49-F238E27FC236}">
                <a16:creationId xmlns:a16="http://schemas.microsoft.com/office/drawing/2014/main" id="{09766D16-4D2A-4D1A-BEA3-C99F83E6414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4213" y="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sr-Cyrl-C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Развојни</a:t>
            </a:r>
            <a: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стадијуми</a:t>
            </a: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4764B9DB-199B-4B95-912D-F84E8326BAC2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052513"/>
            <a:ext cx="4876800" cy="5334000"/>
          </a:xfrm>
        </p:spPr>
        <p:txBody>
          <a:bodyPr/>
          <a:lstStyle/>
          <a:p>
            <a:pPr marL="0" indent="0">
              <a:lnSpc>
                <a:spcPct val="90000"/>
              </a:lnSpc>
            </a:pPr>
            <a:r>
              <a:rPr lang="sr-Cyrl-CS" altLang="en-US" sz="2000" b="1" dirty="0">
                <a:solidFill>
                  <a:srgbClr val="000066"/>
                </a:solidFill>
              </a:rPr>
              <a:t>А</a:t>
            </a:r>
            <a:r>
              <a:rPr lang="en-US" altLang="en-US" sz="2000" b="1" dirty="0">
                <a:solidFill>
                  <a:srgbClr val="000066"/>
                </a:solidFill>
              </a:rPr>
              <a:t>-</a:t>
            </a:r>
            <a:r>
              <a:rPr lang="sr-Cyrl-CS" altLang="en-US" sz="2000" b="1" dirty="0">
                <a:solidFill>
                  <a:srgbClr val="000066"/>
                </a:solidFill>
              </a:rPr>
              <a:t>новорођенче</a:t>
            </a:r>
            <a:r>
              <a:rPr lang="en-US" altLang="en-US" sz="2000" b="1" dirty="0">
                <a:solidFill>
                  <a:srgbClr val="000066"/>
                </a:solidFill>
              </a:rPr>
              <a:t> </a:t>
            </a:r>
            <a:r>
              <a:rPr lang="sr-Cyrl-CS" altLang="en-US" sz="2000" b="1" dirty="0">
                <a:solidFill>
                  <a:srgbClr val="000066"/>
                </a:solidFill>
              </a:rPr>
              <a:t>има</a:t>
            </a:r>
            <a:r>
              <a:rPr lang="en-US" altLang="en-US" sz="2000" b="1" dirty="0">
                <a:solidFill>
                  <a:srgbClr val="000066"/>
                </a:solidFill>
              </a:rPr>
              <a:t> </a:t>
            </a:r>
            <a:r>
              <a:rPr lang="sr-Cyrl-CS" altLang="en-US" sz="2000" b="1" dirty="0" err="1">
                <a:solidFill>
                  <a:srgbClr val="000066"/>
                </a:solidFill>
              </a:rPr>
              <a:t>варус</a:t>
            </a:r>
            <a:r>
              <a:rPr lang="en-US" altLang="en-US" sz="2000" b="1" dirty="0">
                <a:solidFill>
                  <a:srgbClr val="000066"/>
                </a:solidFill>
              </a:rPr>
              <a:t> </a:t>
            </a:r>
            <a:r>
              <a:rPr lang="sr-Cyrl-CS" altLang="en-US" sz="2000" b="1" dirty="0">
                <a:solidFill>
                  <a:srgbClr val="000066"/>
                </a:solidFill>
              </a:rPr>
              <a:t>колена</a:t>
            </a:r>
            <a:r>
              <a:rPr lang="en-US" altLang="en-US" sz="2000" b="1" dirty="0">
                <a:solidFill>
                  <a:srgbClr val="000066"/>
                </a:solidFill>
              </a:rPr>
              <a:t> </a:t>
            </a:r>
            <a:r>
              <a:rPr lang="sr-Cyrl-CS" altLang="en-US" sz="2000" b="1" dirty="0">
                <a:solidFill>
                  <a:srgbClr val="000066"/>
                </a:solidFill>
              </a:rPr>
              <a:t>и</a:t>
            </a:r>
            <a:r>
              <a:rPr lang="en-US" altLang="en-US" sz="2000" b="1" dirty="0">
                <a:solidFill>
                  <a:srgbClr val="000066"/>
                </a:solidFill>
              </a:rPr>
              <a:t> </a:t>
            </a:r>
            <a:r>
              <a:rPr lang="sr-Cyrl-CS" altLang="en-US" sz="2000" b="1" dirty="0">
                <a:solidFill>
                  <a:srgbClr val="000066"/>
                </a:solidFill>
              </a:rPr>
              <a:t>равна</a:t>
            </a:r>
            <a:r>
              <a:rPr lang="en-US" altLang="en-US" sz="2000" b="1" dirty="0">
                <a:solidFill>
                  <a:srgbClr val="000066"/>
                </a:solidFill>
              </a:rPr>
              <a:t> </a:t>
            </a:r>
            <a:r>
              <a:rPr lang="sr-Cyrl-CS" altLang="en-US" sz="2000" b="1" dirty="0">
                <a:solidFill>
                  <a:srgbClr val="000066"/>
                </a:solidFill>
              </a:rPr>
              <a:t>стопала</a:t>
            </a:r>
            <a:r>
              <a:rPr lang="sl-SI" altLang="en-US" sz="2000" b="1" dirty="0">
                <a:solidFill>
                  <a:srgbClr val="000066"/>
                </a:solidFill>
              </a:rPr>
              <a:t>.</a:t>
            </a:r>
          </a:p>
          <a:p>
            <a:pPr marL="0" indent="0">
              <a:lnSpc>
                <a:spcPct val="90000"/>
              </a:lnSpc>
            </a:pPr>
            <a:endParaRPr lang="en-US" altLang="en-US" sz="2000" b="1" dirty="0">
              <a:solidFill>
                <a:srgbClr val="000066"/>
              </a:solidFill>
            </a:endParaRPr>
          </a:p>
          <a:p>
            <a:pPr marL="0" indent="0">
              <a:lnSpc>
                <a:spcPct val="90000"/>
              </a:lnSpc>
            </a:pPr>
            <a:r>
              <a:rPr lang="sr-Cyrl-CS" altLang="en-US" sz="2000" b="1" dirty="0">
                <a:solidFill>
                  <a:srgbClr val="000066"/>
                </a:solidFill>
              </a:rPr>
              <a:t>Б</a:t>
            </a:r>
            <a:r>
              <a:rPr lang="en-US" altLang="en-US" sz="2000" b="1" dirty="0">
                <a:solidFill>
                  <a:srgbClr val="000066"/>
                </a:solidFill>
              </a:rPr>
              <a:t>-6</a:t>
            </a:r>
            <a:r>
              <a:rPr lang="sr-Cyrl-CS" altLang="en-US" sz="2000" b="1" dirty="0">
                <a:solidFill>
                  <a:srgbClr val="000066"/>
                </a:solidFill>
              </a:rPr>
              <a:t>месеци</a:t>
            </a:r>
            <a:r>
              <a:rPr lang="en-US" altLang="en-US" sz="2000" b="1" dirty="0">
                <a:solidFill>
                  <a:srgbClr val="000066"/>
                </a:solidFill>
              </a:rPr>
              <a:t>-</a:t>
            </a:r>
            <a:r>
              <a:rPr lang="sr-Cyrl-CS" altLang="en-US" sz="2000" b="1" dirty="0">
                <a:solidFill>
                  <a:srgbClr val="000066"/>
                </a:solidFill>
              </a:rPr>
              <a:t>минимални</a:t>
            </a:r>
            <a:r>
              <a:rPr lang="en-US" altLang="en-US" sz="2000" b="1" dirty="0">
                <a:solidFill>
                  <a:srgbClr val="000066"/>
                </a:solidFill>
              </a:rPr>
              <a:t> </a:t>
            </a:r>
            <a:r>
              <a:rPr lang="sr-Cyrl-CS" altLang="en-US" sz="2000" b="1" dirty="0" err="1">
                <a:solidFill>
                  <a:srgbClr val="000066"/>
                </a:solidFill>
              </a:rPr>
              <a:t>варус</a:t>
            </a:r>
            <a:r>
              <a:rPr lang="en-US" altLang="en-US" sz="2000" b="1" dirty="0">
                <a:solidFill>
                  <a:srgbClr val="000066"/>
                </a:solidFill>
              </a:rPr>
              <a:t> </a:t>
            </a:r>
            <a:r>
              <a:rPr lang="sr-Cyrl-CS" altLang="en-US" sz="2000" b="1" dirty="0">
                <a:solidFill>
                  <a:srgbClr val="000066"/>
                </a:solidFill>
              </a:rPr>
              <a:t>колена</a:t>
            </a:r>
            <a:r>
              <a:rPr lang="en-US" altLang="en-US" sz="2000" b="1" dirty="0">
                <a:solidFill>
                  <a:srgbClr val="000066"/>
                </a:solidFill>
              </a:rPr>
              <a:t> </a:t>
            </a:r>
            <a:r>
              <a:rPr lang="sr-Cyrl-CS" altLang="en-US" sz="2000" b="1" dirty="0">
                <a:solidFill>
                  <a:srgbClr val="000066"/>
                </a:solidFill>
              </a:rPr>
              <a:t>и</a:t>
            </a:r>
            <a:r>
              <a:rPr lang="en-US" altLang="en-US" sz="2000" b="1" dirty="0">
                <a:solidFill>
                  <a:srgbClr val="000066"/>
                </a:solidFill>
              </a:rPr>
              <a:t> </a:t>
            </a:r>
            <a:r>
              <a:rPr lang="sr-Cyrl-CS" altLang="en-US" sz="2000" b="1" dirty="0">
                <a:solidFill>
                  <a:srgbClr val="000066"/>
                </a:solidFill>
              </a:rPr>
              <a:t>равна</a:t>
            </a:r>
            <a:r>
              <a:rPr lang="en-US" altLang="en-US" sz="2000" b="1" dirty="0">
                <a:solidFill>
                  <a:srgbClr val="000066"/>
                </a:solidFill>
              </a:rPr>
              <a:t>  </a:t>
            </a:r>
            <a:r>
              <a:rPr lang="sr-Cyrl-CS" altLang="en-US" sz="2000" b="1" dirty="0">
                <a:solidFill>
                  <a:srgbClr val="000066"/>
                </a:solidFill>
              </a:rPr>
              <a:t>стопала</a:t>
            </a:r>
            <a:r>
              <a:rPr lang="sl-SI" altLang="en-US" sz="2000" b="1" dirty="0">
                <a:solidFill>
                  <a:srgbClr val="000066"/>
                </a:solidFill>
              </a:rPr>
              <a:t>.</a:t>
            </a:r>
          </a:p>
          <a:p>
            <a:pPr marL="0" indent="0">
              <a:lnSpc>
                <a:spcPct val="90000"/>
              </a:lnSpc>
            </a:pPr>
            <a:endParaRPr lang="en-US" altLang="en-US" sz="2000" b="1" dirty="0">
              <a:solidFill>
                <a:srgbClr val="000066"/>
              </a:solidFill>
            </a:endParaRPr>
          </a:p>
          <a:p>
            <a:pPr marL="0" indent="0">
              <a:lnSpc>
                <a:spcPct val="90000"/>
              </a:lnSpc>
            </a:pPr>
            <a:r>
              <a:rPr lang="sr-Cyrl-CS" altLang="en-US" sz="2000" b="1" dirty="0">
                <a:solidFill>
                  <a:srgbClr val="000066"/>
                </a:solidFill>
              </a:rPr>
              <a:t>Ц</a:t>
            </a:r>
            <a:r>
              <a:rPr lang="en-US" altLang="en-US" sz="2000" b="1" dirty="0">
                <a:solidFill>
                  <a:srgbClr val="000066"/>
                </a:solidFill>
              </a:rPr>
              <a:t>-1,5 </a:t>
            </a:r>
            <a:r>
              <a:rPr lang="sr-Cyrl-CS" altLang="en-US" sz="2000" b="1" dirty="0">
                <a:solidFill>
                  <a:srgbClr val="000066"/>
                </a:solidFill>
              </a:rPr>
              <a:t>год</a:t>
            </a:r>
            <a:r>
              <a:rPr lang="en-US" altLang="en-US" sz="2000" b="1" dirty="0">
                <a:solidFill>
                  <a:srgbClr val="000066"/>
                </a:solidFill>
              </a:rPr>
              <a:t>-</a:t>
            </a:r>
            <a:r>
              <a:rPr lang="sr-Cyrl-CS" altLang="en-US" sz="2000" b="1" dirty="0">
                <a:solidFill>
                  <a:srgbClr val="000066"/>
                </a:solidFill>
              </a:rPr>
              <a:t>колена</a:t>
            </a:r>
            <a:r>
              <a:rPr lang="en-US" altLang="en-US" sz="2000" b="1" dirty="0">
                <a:solidFill>
                  <a:srgbClr val="000066"/>
                </a:solidFill>
              </a:rPr>
              <a:t> </a:t>
            </a:r>
            <a:r>
              <a:rPr lang="sr-Cyrl-CS" altLang="en-US" sz="2000" b="1" dirty="0">
                <a:solidFill>
                  <a:srgbClr val="000066"/>
                </a:solidFill>
              </a:rPr>
              <a:t>нормална</a:t>
            </a:r>
            <a:r>
              <a:rPr lang="en-US" altLang="en-US" sz="2000" b="1" dirty="0">
                <a:solidFill>
                  <a:srgbClr val="000066"/>
                </a:solidFill>
              </a:rPr>
              <a:t>, </a:t>
            </a:r>
            <a:r>
              <a:rPr lang="sr-Cyrl-CS" altLang="en-US" sz="2000" b="1" dirty="0">
                <a:solidFill>
                  <a:srgbClr val="000066"/>
                </a:solidFill>
              </a:rPr>
              <a:t>формира</a:t>
            </a:r>
            <a:r>
              <a:rPr lang="en-US" altLang="en-US" sz="2000" b="1" dirty="0">
                <a:solidFill>
                  <a:srgbClr val="000066"/>
                </a:solidFill>
              </a:rPr>
              <a:t> </a:t>
            </a:r>
            <a:r>
              <a:rPr lang="sr-Cyrl-CS" altLang="en-US" sz="2000" b="1" dirty="0">
                <a:solidFill>
                  <a:srgbClr val="000066"/>
                </a:solidFill>
              </a:rPr>
              <a:t>се</a:t>
            </a:r>
            <a:r>
              <a:rPr lang="en-US" altLang="en-US" sz="2000" b="1" dirty="0">
                <a:solidFill>
                  <a:srgbClr val="000066"/>
                </a:solidFill>
              </a:rPr>
              <a:t> </a:t>
            </a:r>
            <a:r>
              <a:rPr lang="sr-Cyrl-CS" altLang="en-US" sz="2000" b="1" dirty="0">
                <a:solidFill>
                  <a:srgbClr val="000066"/>
                </a:solidFill>
              </a:rPr>
              <a:t>свод</a:t>
            </a:r>
            <a:r>
              <a:rPr lang="en-US" altLang="en-US" sz="2000" b="1" dirty="0">
                <a:solidFill>
                  <a:srgbClr val="000066"/>
                </a:solidFill>
              </a:rPr>
              <a:t> </a:t>
            </a:r>
            <a:r>
              <a:rPr lang="sr-Cyrl-CS" altLang="en-US" sz="2000" b="1" dirty="0">
                <a:solidFill>
                  <a:srgbClr val="000066"/>
                </a:solidFill>
              </a:rPr>
              <a:t>стопала</a:t>
            </a:r>
            <a:r>
              <a:rPr lang="sl-SI" altLang="en-US" sz="2000" b="1" dirty="0">
                <a:solidFill>
                  <a:srgbClr val="000066"/>
                </a:solidFill>
              </a:rPr>
              <a:t>.</a:t>
            </a:r>
          </a:p>
          <a:p>
            <a:pPr marL="0" indent="0">
              <a:lnSpc>
                <a:spcPct val="90000"/>
              </a:lnSpc>
            </a:pPr>
            <a:endParaRPr lang="en-US" altLang="en-US" sz="2000" b="1" dirty="0">
              <a:solidFill>
                <a:srgbClr val="000066"/>
              </a:solidFill>
            </a:endParaRPr>
          </a:p>
          <a:p>
            <a:pPr marL="0" indent="0">
              <a:lnSpc>
                <a:spcPct val="90000"/>
              </a:lnSpc>
            </a:pPr>
            <a:r>
              <a:rPr lang="sr-Cyrl-CS" altLang="en-US" sz="2000" b="1" dirty="0">
                <a:solidFill>
                  <a:srgbClr val="000066"/>
                </a:solidFill>
              </a:rPr>
              <a:t>Д</a:t>
            </a:r>
            <a:r>
              <a:rPr lang="en-US" altLang="en-US" sz="2000" b="1" dirty="0">
                <a:solidFill>
                  <a:srgbClr val="000066"/>
                </a:solidFill>
              </a:rPr>
              <a:t>-</a:t>
            </a:r>
            <a:r>
              <a:rPr lang="sr-Cyrl-CS" altLang="en-US" sz="2000" b="1" dirty="0">
                <a:solidFill>
                  <a:srgbClr val="000066"/>
                </a:solidFill>
              </a:rPr>
              <a:t>Е</a:t>
            </a:r>
            <a:r>
              <a:rPr lang="en-US" altLang="en-US" sz="2000" b="1" dirty="0">
                <a:solidFill>
                  <a:srgbClr val="000066"/>
                </a:solidFill>
              </a:rPr>
              <a:t> 2,5 </a:t>
            </a:r>
            <a:r>
              <a:rPr lang="sr-Cyrl-CS" altLang="en-US" sz="2000" b="1" dirty="0">
                <a:solidFill>
                  <a:srgbClr val="000066"/>
                </a:solidFill>
              </a:rPr>
              <a:t>год</a:t>
            </a:r>
            <a:r>
              <a:rPr lang="en-US" altLang="en-US" sz="2000" b="1" dirty="0">
                <a:solidFill>
                  <a:srgbClr val="000066"/>
                </a:solidFill>
              </a:rPr>
              <a:t>-</a:t>
            </a:r>
            <a:r>
              <a:rPr lang="sr-Cyrl-CS" altLang="en-US" sz="2000" b="1" dirty="0">
                <a:solidFill>
                  <a:srgbClr val="000066"/>
                </a:solidFill>
              </a:rPr>
              <a:t>физиолошки</a:t>
            </a:r>
            <a:r>
              <a:rPr lang="en-US" altLang="en-US" sz="2000" b="1" dirty="0">
                <a:solidFill>
                  <a:srgbClr val="000066"/>
                </a:solidFill>
              </a:rPr>
              <a:t> </a:t>
            </a:r>
            <a:r>
              <a:rPr lang="sr-Cyrl-CS" altLang="en-US" sz="2000" b="1" dirty="0" err="1">
                <a:solidFill>
                  <a:srgbClr val="000066"/>
                </a:solidFill>
              </a:rPr>
              <a:t>валгус</a:t>
            </a:r>
            <a:r>
              <a:rPr lang="en-US" altLang="en-US" sz="2000" b="1" dirty="0">
                <a:solidFill>
                  <a:srgbClr val="000066"/>
                </a:solidFill>
              </a:rPr>
              <a:t> </a:t>
            </a:r>
            <a:r>
              <a:rPr lang="sr-Cyrl-CS" altLang="en-US" sz="2000" b="1" dirty="0">
                <a:solidFill>
                  <a:srgbClr val="000066"/>
                </a:solidFill>
              </a:rPr>
              <a:t>колена</a:t>
            </a:r>
            <a:r>
              <a:rPr lang="en-US" altLang="en-US" sz="2000" b="1" dirty="0">
                <a:solidFill>
                  <a:srgbClr val="000066"/>
                </a:solidFill>
              </a:rPr>
              <a:t>, </a:t>
            </a:r>
            <a:r>
              <a:rPr lang="sr-Cyrl-CS" altLang="en-US" sz="2000" b="1" dirty="0">
                <a:solidFill>
                  <a:srgbClr val="000066"/>
                </a:solidFill>
              </a:rPr>
              <a:t>са</a:t>
            </a:r>
            <a:r>
              <a:rPr lang="en-US" altLang="en-US" sz="2000" b="1" dirty="0">
                <a:solidFill>
                  <a:srgbClr val="000066"/>
                </a:solidFill>
              </a:rPr>
              <a:t> </a:t>
            </a:r>
            <a:r>
              <a:rPr lang="sr-Cyrl-CS" altLang="en-US" sz="2000" b="1" dirty="0" err="1">
                <a:solidFill>
                  <a:srgbClr val="000066"/>
                </a:solidFill>
              </a:rPr>
              <a:t>компензаторним</a:t>
            </a:r>
            <a:r>
              <a:rPr lang="en-US" altLang="en-US" sz="2000" b="1" dirty="0">
                <a:solidFill>
                  <a:srgbClr val="000066"/>
                </a:solidFill>
              </a:rPr>
              <a:t> </a:t>
            </a:r>
            <a:r>
              <a:rPr lang="sr-Cyrl-CS" altLang="en-US" sz="2000" b="1" dirty="0">
                <a:solidFill>
                  <a:srgbClr val="000066"/>
                </a:solidFill>
              </a:rPr>
              <a:t>увртањем</a:t>
            </a:r>
            <a:r>
              <a:rPr lang="en-US" altLang="en-US" sz="2000" b="1" dirty="0">
                <a:solidFill>
                  <a:srgbClr val="000066"/>
                </a:solidFill>
              </a:rPr>
              <a:t> </a:t>
            </a:r>
            <a:r>
              <a:rPr lang="sr-Cyrl-CS" altLang="en-US" sz="2000" b="1" dirty="0">
                <a:solidFill>
                  <a:srgbClr val="000066"/>
                </a:solidFill>
              </a:rPr>
              <a:t>стопала</a:t>
            </a:r>
            <a:r>
              <a:rPr lang="en-US" altLang="en-US" sz="2000" b="1" dirty="0">
                <a:solidFill>
                  <a:srgbClr val="000066"/>
                </a:solidFill>
              </a:rPr>
              <a:t>, </a:t>
            </a:r>
            <a:r>
              <a:rPr lang="sr-Cyrl-CS" altLang="en-US" sz="2000" b="1" dirty="0">
                <a:solidFill>
                  <a:srgbClr val="000066"/>
                </a:solidFill>
              </a:rPr>
              <a:t>и</a:t>
            </a:r>
            <a:r>
              <a:rPr lang="en-US" altLang="en-US" sz="2000" b="1" dirty="0">
                <a:solidFill>
                  <a:srgbClr val="000066"/>
                </a:solidFill>
              </a:rPr>
              <a:t> </a:t>
            </a:r>
            <a:r>
              <a:rPr lang="sr-Cyrl-CS" altLang="en-US" sz="2000" b="1" dirty="0">
                <a:solidFill>
                  <a:srgbClr val="000066"/>
                </a:solidFill>
              </a:rPr>
              <a:t>даље</a:t>
            </a:r>
            <a:r>
              <a:rPr lang="en-US" altLang="en-US" sz="2000" b="1" dirty="0">
                <a:solidFill>
                  <a:srgbClr val="000066"/>
                </a:solidFill>
              </a:rPr>
              <a:t> </a:t>
            </a:r>
            <a:r>
              <a:rPr lang="sr-Cyrl-CS" altLang="en-US" sz="2000" b="1" dirty="0">
                <a:solidFill>
                  <a:srgbClr val="000066"/>
                </a:solidFill>
              </a:rPr>
              <a:t>присутан</a:t>
            </a:r>
            <a:r>
              <a:rPr lang="sl-SI" altLang="en-US" sz="2000" b="1" dirty="0">
                <a:solidFill>
                  <a:srgbClr val="000066"/>
                </a:solidFill>
              </a:rPr>
              <a:t> </a:t>
            </a:r>
            <a:r>
              <a:rPr lang="sr-Cyrl-CS" altLang="en-US" sz="2000" b="1" dirty="0">
                <a:solidFill>
                  <a:srgbClr val="000066"/>
                </a:solidFill>
              </a:rPr>
              <a:t>мањи</a:t>
            </a:r>
            <a:r>
              <a:rPr lang="en-US" altLang="en-US" sz="2000" b="1" dirty="0">
                <a:solidFill>
                  <a:srgbClr val="000066"/>
                </a:solidFill>
              </a:rPr>
              <a:t> </a:t>
            </a:r>
            <a:r>
              <a:rPr lang="sr-Cyrl-CS" altLang="en-US" sz="2000" b="1" dirty="0" err="1">
                <a:solidFill>
                  <a:srgbClr val="000066"/>
                </a:solidFill>
              </a:rPr>
              <a:t>планус</a:t>
            </a:r>
            <a:r>
              <a:rPr lang="en-US" altLang="en-US" sz="2000" b="1" dirty="0">
                <a:solidFill>
                  <a:srgbClr val="000066"/>
                </a:solidFill>
              </a:rPr>
              <a:t> </a:t>
            </a:r>
            <a:r>
              <a:rPr lang="sr-Cyrl-CS" altLang="en-US" sz="2000" b="1" dirty="0">
                <a:solidFill>
                  <a:srgbClr val="000066"/>
                </a:solidFill>
              </a:rPr>
              <a:t>стопала</a:t>
            </a:r>
            <a:r>
              <a:rPr lang="sl-SI" altLang="en-US" sz="2000" b="1" dirty="0">
                <a:solidFill>
                  <a:srgbClr val="000066"/>
                </a:solidFill>
              </a:rPr>
              <a:t>.</a:t>
            </a:r>
          </a:p>
          <a:p>
            <a:pPr marL="0" indent="0">
              <a:lnSpc>
                <a:spcPct val="90000"/>
              </a:lnSpc>
            </a:pPr>
            <a:endParaRPr lang="en-US" altLang="en-US" sz="2000" b="1" dirty="0">
              <a:solidFill>
                <a:srgbClr val="000066"/>
              </a:solidFill>
            </a:endParaRPr>
          </a:p>
          <a:p>
            <a:pPr marL="0" indent="0">
              <a:lnSpc>
                <a:spcPct val="90000"/>
              </a:lnSpc>
            </a:pPr>
            <a:r>
              <a:rPr lang="sr-Cyrl-CS" altLang="en-US" sz="2000" b="1" dirty="0">
                <a:solidFill>
                  <a:srgbClr val="000066"/>
                </a:solidFill>
              </a:rPr>
              <a:t>Ф</a:t>
            </a:r>
            <a:r>
              <a:rPr lang="en-US" altLang="en-US" sz="2000" b="1" dirty="0">
                <a:solidFill>
                  <a:srgbClr val="000066"/>
                </a:solidFill>
              </a:rPr>
              <a:t>-4 </a:t>
            </a:r>
            <a:r>
              <a:rPr lang="sr-Cyrl-CS" altLang="en-US" sz="2000" b="1" dirty="0">
                <a:solidFill>
                  <a:srgbClr val="000066"/>
                </a:solidFill>
              </a:rPr>
              <a:t>године</a:t>
            </a:r>
            <a:r>
              <a:rPr lang="en-US" altLang="en-US" sz="2000" b="1" dirty="0">
                <a:solidFill>
                  <a:srgbClr val="000066"/>
                </a:solidFill>
              </a:rPr>
              <a:t>- </a:t>
            </a:r>
            <a:r>
              <a:rPr lang="sr-Cyrl-CS" altLang="en-US" sz="2000" b="1" dirty="0">
                <a:solidFill>
                  <a:srgbClr val="000066"/>
                </a:solidFill>
              </a:rPr>
              <a:t>ноге</a:t>
            </a:r>
            <a:r>
              <a:rPr lang="en-US" altLang="en-US" sz="2000" b="1" dirty="0">
                <a:solidFill>
                  <a:srgbClr val="000066"/>
                </a:solidFill>
              </a:rPr>
              <a:t> </a:t>
            </a:r>
            <a:r>
              <a:rPr lang="sr-Cyrl-CS" altLang="en-US" sz="2000" b="1" dirty="0">
                <a:solidFill>
                  <a:srgbClr val="000066"/>
                </a:solidFill>
              </a:rPr>
              <a:t>без</a:t>
            </a:r>
            <a:r>
              <a:rPr lang="en-US" altLang="en-US" sz="2000" b="1" dirty="0">
                <a:solidFill>
                  <a:srgbClr val="000066"/>
                </a:solidFill>
              </a:rPr>
              <a:t> </a:t>
            </a:r>
            <a:r>
              <a:rPr lang="sr-Cyrl-CS" altLang="en-US" sz="2000" b="1" dirty="0">
                <a:solidFill>
                  <a:srgbClr val="000066"/>
                </a:solidFill>
              </a:rPr>
              <a:t>деформитета</a:t>
            </a:r>
            <a:r>
              <a:rPr lang="en-US" altLang="en-US" sz="2000" b="1" dirty="0">
                <a:solidFill>
                  <a:srgbClr val="000066"/>
                </a:solidFill>
              </a:rPr>
              <a:t>.</a:t>
            </a:r>
            <a:endParaRPr lang="en-GB" altLang="en-US" sz="2000" b="1" dirty="0">
              <a:solidFill>
                <a:srgbClr val="000066"/>
              </a:solidFill>
            </a:endParaRPr>
          </a:p>
        </p:txBody>
      </p:sp>
      <p:pic>
        <p:nvPicPr>
          <p:cNvPr id="15364" name="Picture 4" descr="razvojni st">
            <a:extLst>
              <a:ext uri="{FF2B5EF4-FFF2-40B4-BE49-F238E27FC236}">
                <a16:creationId xmlns:a16="http://schemas.microsoft.com/office/drawing/2014/main" id="{13631DBD-B526-4E2E-A8AF-16C1EC679C43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10138" y="1295400"/>
            <a:ext cx="4233862" cy="4953000"/>
          </a:xfrm>
          <a:noFill/>
        </p:spPr>
      </p:pic>
    </p:spTree>
  </p:cSld>
  <p:clrMapOvr>
    <a:masterClrMapping/>
  </p:clrMapOvr>
  <p:transition advTm="47703">
    <p:cut thruBlk="1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>
            <a:extLst>
              <a:ext uri="{FF2B5EF4-FFF2-40B4-BE49-F238E27FC236}">
                <a16:creationId xmlns:a16="http://schemas.microsoft.com/office/drawing/2014/main" id="{8B3660DF-597C-4C21-8745-9592666CD6F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6725" y="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sr-Cyrl-C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Који</a:t>
            </a:r>
            <a: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ђон</a:t>
            </a:r>
            <a: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?</a:t>
            </a: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9635" name="Rectangle 3">
            <a:extLst>
              <a:ext uri="{FF2B5EF4-FFF2-40B4-BE49-F238E27FC236}">
                <a16:creationId xmlns:a16="http://schemas.microsoft.com/office/drawing/2014/main" id="{D4EB28A2-3167-4D72-8EF9-2204D1933553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981200"/>
            <a:ext cx="4619625" cy="4495800"/>
          </a:xfrm>
        </p:spPr>
        <p:txBody>
          <a:bodyPr/>
          <a:lstStyle/>
          <a:p>
            <a:pPr marL="0" indent="0">
              <a:lnSpc>
                <a:spcPct val="80000"/>
              </a:lnSpc>
            </a:pPr>
            <a:r>
              <a:rPr lang="sr-Cyrl-CS" altLang="en-US" sz="2000" b="1">
                <a:solidFill>
                  <a:srgbClr val="000066"/>
                </a:solidFill>
              </a:rPr>
              <a:t>Потребно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је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ђон</a:t>
            </a:r>
            <a:r>
              <a:rPr lang="sl-SI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буде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FF0000"/>
                </a:solidFill>
              </a:rPr>
              <a:t>еластичан</a:t>
            </a:r>
            <a:r>
              <a:rPr lang="sl-SI" altLang="en-US" sz="2000" b="1">
                <a:solidFill>
                  <a:srgbClr val="FF0000"/>
                </a:solidFill>
              </a:rPr>
              <a:t>.</a:t>
            </a:r>
          </a:p>
          <a:p>
            <a:pPr marL="0" indent="0">
              <a:lnSpc>
                <a:spcPct val="80000"/>
              </a:lnSpc>
            </a:pPr>
            <a:endParaRPr lang="en-US" altLang="en-US" sz="2000" b="1">
              <a:solidFill>
                <a:srgbClr val="000066"/>
              </a:solidFill>
            </a:endParaRPr>
          </a:p>
          <a:p>
            <a:pPr marL="0" indent="0">
              <a:lnSpc>
                <a:spcPct val="80000"/>
              </a:lnSpc>
            </a:pPr>
            <a:r>
              <a:rPr lang="sr-Cyrl-CS" altLang="en-US" sz="2000" b="1">
                <a:solidFill>
                  <a:srgbClr val="000066"/>
                </a:solidFill>
              </a:rPr>
              <a:t>Еластичан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ђон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омогућава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савијање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пределу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стопала</a:t>
            </a:r>
            <a:r>
              <a:rPr lang="en-US" altLang="en-US" sz="2000" b="1">
                <a:solidFill>
                  <a:srgbClr val="000066"/>
                </a:solidFill>
              </a:rPr>
              <a:t>  </a:t>
            </a:r>
            <a:r>
              <a:rPr lang="sr-Cyrl-CS" altLang="en-US" sz="2000" b="1">
                <a:solidFill>
                  <a:srgbClr val="000066"/>
                </a:solidFill>
              </a:rPr>
              <a:t>које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је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око</a:t>
            </a:r>
            <a:r>
              <a:rPr lang="en-US" altLang="en-US" sz="2000" b="1">
                <a:solidFill>
                  <a:srgbClr val="000066"/>
                </a:solidFill>
              </a:rPr>
              <a:t> 90 </a:t>
            </a:r>
            <a:r>
              <a:rPr lang="sr-Cyrl-CS" altLang="en-US" sz="2000" b="1">
                <a:solidFill>
                  <a:srgbClr val="000066"/>
                </a:solidFill>
              </a:rPr>
              <a:t>степени</a:t>
            </a:r>
            <a:r>
              <a:rPr lang="en-US" altLang="en-US" sz="2000" b="1">
                <a:solidFill>
                  <a:srgbClr val="000066"/>
                </a:solidFill>
              </a:rPr>
              <a:t>. </a:t>
            </a:r>
            <a:r>
              <a:rPr lang="sr-Cyrl-CS" altLang="en-US" sz="2000" b="1">
                <a:solidFill>
                  <a:srgbClr val="000066"/>
                </a:solidFill>
              </a:rPr>
              <a:t>На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тај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начин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ђон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прати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физиолошке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покрете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стопала</a:t>
            </a:r>
            <a:r>
              <a:rPr lang="en-US" altLang="en-US" sz="2000" b="1">
                <a:solidFill>
                  <a:srgbClr val="000066"/>
                </a:solidFill>
              </a:rPr>
              <a:t>.</a:t>
            </a:r>
            <a:endParaRPr lang="sr-Latn-CS" altLang="en-US" sz="2000" b="1">
              <a:solidFill>
                <a:srgbClr val="000066"/>
              </a:solidFill>
            </a:endParaRPr>
          </a:p>
          <a:p>
            <a:pPr marL="0" indent="0">
              <a:lnSpc>
                <a:spcPct val="80000"/>
              </a:lnSpc>
            </a:pPr>
            <a:endParaRPr lang="en-US" altLang="en-US" sz="2000" b="1">
              <a:solidFill>
                <a:srgbClr val="000066"/>
              </a:solidFill>
            </a:endParaRPr>
          </a:p>
          <a:p>
            <a:pPr marL="0" indent="0">
              <a:lnSpc>
                <a:spcPct val="80000"/>
              </a:lnSpc>
            </a:pPr>
            <a:r>
              <a:rPr lang="sr-Cyrl-CS" altLang="en-US" sz="2000" b="1">
                <a:solidFill>
                  <a:srgbClr val="000066"/>
                </a:solidFill>
              </a:rPr>
              <a:t>Дебео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нееластичан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ђон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трауматизује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мека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ткива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спречава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активацију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мишића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тетива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чиме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настају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деформитети</a:t>
            </a:r>
            <a:r>
              <a:rPr lang="sl-SI" altLang="en-US" sz="2000" b="1">
                <a:solidFill>
                  <a:srgbClr val="000066"/>
                </a:solidFill>
              </a:rPr>
              <a:t>.</a:t>
            </a:r>
            <a:endParaRPr lang="en-GB" altLang="en-US" sz="2000" b="1">
              <a:solidFill>
                <a:srgbClr val="000066"/>
              </a:solidFill>
            </a:endParaRPr>
          </a:p>
        </p:txBody>
      </p:sp>
      <p:pic>
        <p:nvPicPr>
          <p:cNvPr id="69636" name="Picture 4" descr="lomljenje stopala">
            <a:extLst>
              <a:ext uri="{FF2B5EF4-FFF2-40B4-BE49-F238E27FC236}">
                <a16:creationId xmlns:a16="http://schemas.microsoft.com/office/drawing/2014/main" id="{60CEE82D-F496-4225-A34C-FE3CB48DEC95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62588" y="2133600"/>
            <a:ext cx="3463925" cy="3527425"/>
          </a:xfrm>
          <a:noFill/>
        </p:spPr>
      </p:pic>
    </p:spTree>
  </p:cSld>
  <p:clrMapOvr>
    <a:masterClrMapping/>
  </p:clrMapOvr>
  <p:transition advTm="6163">
    <p:cut thruBlk="1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>
            <a:extLst>
              <a:ext uri="{FF2B5EF4-FFF2-40B4-BE49-F238E27FC236}">
                <a16:creationId xmlns:a16="http://schemas.microsoft.com/office/drawing/2014/main" id="{EB9CBA57-3561-42A7-BC1F-BC7FF45B6B0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sr-Cyrl-C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Колика</a:t>
            </a:r>
            <a: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и</a:t>
            </a:r>
            <a: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каква</a:t>
            </a:r>
            <a: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потпетица</a:t>
            </a:r>
            <a: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?</a:t>
            </a: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0659" name="Rectangle 3">
            <a:extLst>
              <a:ext uri="{FF2B5EF4-FFF2-40B4-BE49-F238E27FC236}">
                <a16:creationId xmlns:a16="http://schemas.microsoft.com/office/drawing/2014/main" id="{60319274-63ED-4E42-8556-7515D3287676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295400"/>
            <a:ext cx="4414838" cy="5257800"/>
          </a:xfrm>
        </p:spPr>
        <p:txBody>
          <a:bodyPr/>
          <a:lstStyle/>
          <a:p>
            <a:pPr marL="0" indent="0">
              <a:lnSpc>
                <a:spcPct val="90000"/>
              </a:lnSpc>
            </a:pPr>
            <a:r>
              <a:rPr lang="sr-Cyrl-CS" altLang="en-US" sz="2000" b="1">
                <a:solidFill>
                  <a:srgbClr val="000066"/>
                </a:solidFill>
              </a:rPr>
              <a:t>Висина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потпетице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треба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је</a:t>
            </a:r>
            <a:r>
              <a:rPr lang="en-US" altLang="en-US" sz="2000" b="1">
                <a:solidFill>
                  <a:srgbClr val="000066"/>
                </a:solidFill>
              </a:rPr>
              <a:t>  8 </a:t>
            </a:r>
            <a:r>
              <a:rPr lang="sr-Cyrl-CS" altLang="en-US" sz="2000" b="1">
                <a:solidFill>
                  <a:srgbClr val="000066"/>
                </a:solidFill>
              </a:rPr>
              <a:t>до</a:t>
            </a:r>
            <a:r>
              <a:rPr lang="en-US" altLang="en-US" sz="2000" b="1">
                <a:solidFill>
                  <a:srgbClr val="000066"/>
                </a:solidFill>
              </a:rPr>
              <a:t> 10 </a:t>
            </a:r>
            <a:r>
              <a:rPr lang="sr-Cyrl-CS" altLang="en-US" sz="2000" b="1">
                <a:solidFill>
                  <a:srgbClr val="000066"/>
                </a:solidFill>
              </a:rPr>
              <a:t>мм</a:t>
            </a:r>
            <a:r>
              <a:rPr lang="sl-SI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код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мање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деце</a:t>
            </a:r>
            <a:r>
              <a:rPr lang="en-US" altLang="en-US" sz="2000" b="1">
                <a:solidFill>
                  <a:srgbClr val="000066"/>
                </a:solidFill>
              </a:rPr>
              <a:t>, </a:t>
            </a:r>
            <a:r>
              <a:rPr lang="sr-Cyrl-CS" altLang="en-US" sz="2000" b="1">
                <a:solidFill>
                  <a:srgbClr val="000066"/>
                </a:solidFill>
              </a:rPr>
              <a:t>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код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старије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до</a:t>
            </a:r>
            <a:r>
              <a:rPr lang="en-US" altLang="en-US" sz="2000" b="1">
                <a:solidFill>
                  <a:srgbClr val="000066"/>
                </a:solidFill>
              </a:rPr>
              <a:t> 20 </a:t>
            </a:r>
            <a:r>
              <a:rPr lang="sr-Cyrl-CS" altLang="en-US" sz="2000" b="1">
                <a:solidFill>
                  <a:srgbClr val="000066"/>
                </a:solidFill>
              </a:rPr>
              <a:t>мм</a:t>
            </a:r>
            <a:r>
              <a:rPr lang="en-US" altLang="en-US" sz="2000" b="1">
                <a:solidFill>
                  <a:srgbClr val="000066"/>
                </a:solidFill>
              </a:rPr>
              <a:t>.</a:t>
            </a:r>
            <a:endParaRPr lang="sr-Latn-CS" altLang="en-US" sz="2000" b="1">
              <a:solidFill>
                <a:srgbClr val="000066"/>
              </a:solidFill>
            </a:endParaRPr>
          </a:p>
          <a:p>
            <a:pPr marL="0" indent="0">
              <a:lnSpc>
                <a:spcPct val="90000"/>
              </a:lnSpc>
            </a:pPr>
            <a:endParaRPr lang="en-US" altLang="en-US" sz="2000" b="1">
              <a:solidFill>
                <a:srgbClr val="000066"/>
              </a:solidFill>
            </a:endParaRPr>
          </a:p>
          <a:p>
            <a:pPr marL="0" indent="0">
              <a:lnSpc>
                <a:spcPct val="90000"/>
              </a:lnSpc>
            </a:pPr>
            <a:r>
              <a:rPr lang="sr-Cyrl-CS" altLang="en-US" sz="2000" b="1">
                <a:solidFill>
                  <a:srgbClr val="000066"/>
                </a:solidFill>
              </a:rPr>
              <a:t>Велики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број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комерцијалних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ципела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има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уграђену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тзв</a:t>
            </a:r>
            <a:r>
              <a:rPr lang="en-US" altLang="en-US" sz="2000" b="1">
                <a:solidFill>
                  <a:srgbClr val="000066"/>
                </a:solidFill>
              </a:rPr>
              <a:t>.      ” </a:t>
            </a:r>
            <a:r>
              <a:rPr lang="sr-Cyrl-CS" altLang="en-US" sz="2000" b="1">
                <a:solidFill>
                  <a:srgbClr val="FF0000"/>
                </a:solidFill>
              </a:rPr>
              <a:t>Томасову</a:t>
            </a:r>
            <a:r>
              <a:rPr lang="en-US" altLang="en-US" sz="2000" b="1">
                <a:solidFill>
                  <a:srgbClr val="FF0000"/>
                </a:solidFill>
              </a:rPr>
              <a:t> </a:t>
            </a:r>
            <a:r>
              <a:rPr lang="sr-Cyrl-CS" altLang="en-US" sz="2000" b="1">
                <a:solidFill>
                  <a:srgbClr val="FF0000"/>
                </a:solidFill>
              </a:rPr>
              <a:t>пету</a:t>
            </a:r>
            <a:r>
              <a:rPr lang="en-US" altLang="en-US" sz="2000" b="1">
                <a:solidFill>
                  <a:srgbClr val="FF0000"/>
                </a:solidFill>
              </a:rPr>
              <a:t>”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тј</a:t>
            </a:r>
            <a:r>
              <a:rPr lang="sl-SI" altLang="en-US" sz="2000" b="1">
                <a:solidFill>
                  <a:srgbClr val="000066"/>
                </a:solidFill>
              </a:rPr>
              <a:t>.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подигнуту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напред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издужену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унутрашњу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ивицу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стопала</a:t>
            </a:r>
            <a:r>
              <a:rPr lang="en-US" altLang="en-US" sz="2000" b="1">
                <a:solidFill>
                  <a:srgbClr val="000066"/>
                </a:solidFill>
              </a:rPr>
              <a:t>.</a:t>
            </a:r>
            <a:endParaRPr lang="sr-Latn-CS" altLang="en-US" sz="2000" b="1">
              <a:solidFill>
                <a:srgbClr val="000066"/>
              </a:solidFill>
            </a:endParaRPr>
          </a:p>
          <a:p>
            <a:pPr marL="0" indent="0">
              <a:lnSpc>
                <a:spcPct val="90000"/>
              </a:lnSpc>
            </a:pPr>
            <a:endParaRPr lang="en-US" altLang="en-US" sz="2000" b="1">
              <a:solidFill>
                <a:srgbClr val="000066"/>
              </a:solidFill>
            </a:endParaRPr>
          </a:p>
          <a:p>
            <a:pPr marL="0" indent="0">
              <a:lnSpc>
                <a:spcPct val="90000"/>
              </a:lnSpc>
            </a:pPr>
            <a:r>
              <a:rPr lang="sr-Cyrl-CS" altLang="en-US" sz="2000" b="1">
                <a:solidFill>
                  <a:srgbClr val="000066"/>
                </a:solidFill>
              </a:rPr>
              <a:t>Томасова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пета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је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непотребна</a:t>
            </a:r>
            <a:r>
              <a:rPr lang="sl-SI" altLang="en-US" sz="2000" b="1">
                <a:solidFill>
                  <a:srgbClr val="000066"/>
                </a:solidFill>
              </a:rPr>
              <a:t>,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она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само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ротира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предњи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део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стопала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унутра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чиме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ствара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деформитет</a:t>
            </a:r>
            <a:r>
              <a:rPr lang="en-US" altLang="en-US" sz="2000" b="1">
                <a:solidFill>
                  <a:srgbClr val="000066"/>
                </a:solidFill>
              </a:rPr>
              <a:t>.</a:t>
            </a:r>
            <a:endParaRPr lang="sr-Latn-CS" altLang="en-US" sz="2000" b="1">
              <a:solidFill>
                <a:srgbClr val="000066"/>
              </a:solidFill>
            </a:endParaRPr>
          </a:p>
          <a:p>
            <a:pPr marL="0" indent="0">
              <a:lnSpc>
                <a:spcPct val="90000"/>
              </a:lnSpc>
            </a:pPr>
            <a:endParaRPr lang="en-GB" altLang="en-US" sz="2000" b="1">
              <a:solidFill>
                <a:srgbClr val="000066"/>
              </a:solidFill>
            </a:endParaRPr>
          </a:p>
        </p:txBody>
      </p:sp>
      <p:pic>
        <p:nvPicPr>
          <p:cNvPr id="70660" name="Picture 4" descr="thomasova peta">
            <a:extLst>
              <a:ext uri="{FF2B5EF4-FFF2-40B4-BE49-F238E27FC236}">
                <a16:creationId xmlns:a16="http://schemas.microsoft.com/office/drawing/2014/main" id="{9E8BDFAA-003F-42E6-B92A-B3FBDA22FC21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80063" y="1700213"/>
            <a:ext cx="2808287" cy="1865312"/>
          </a:xfrm>
          <a:noFill/>
        </p:spPr>
      </p:pic>
      <p:sp>
        <p:nvSpPr>
          <p:cNvPr id="70661" name="AutoShape 6">
            <a:extLst>
              <a:ext uri="{FF2B5EF4-FFF2-40B4-BE49-F238E27FC236}">
                <a16:creationId xmlns:a16="http://schemas.microsoft.com/office/drawing/2014/main" id="{24957A57-AE90-432E-AF86-6FF6589B7C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2725" y="1196975"/>
            <a:ext cx="3384550" cy="3095625"/>
          </a:xfrm>
          <a:prstGeom prst="flowChartSummingJunction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0662" name="Line 7">
            <a:extLst>
              <a:ext uri="{FF2B5EF4-FFF2-40B4-BE49-F238E27FC236}">
                <a16:creationId xmlns:a16="http://schemas.microsoft.com/office/drawing/2014/main" id="{6C286F13-5665-4B9E-8916-DB367D57C9A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643438" y="3644900"/>
            <a:ext cx="865187" cy="431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0663" name="Line 8">
            <a:extLst>
              <a:ext uri="{FF2B5EF4-FFF2-40B4-BE49-F238E27FC236}">
                <a16:creationId xmlns:a16="http://schemas.microsoft.com/office/drawing/2014/main" id="{E12E3339-87A9-4E1B-8E8C-67A449FE90C5}"/>
              </a:ext>
            </a:extLst>
          </p:cNvPr>
          <p:cNvSpPr>
            <a:spLocks noChangeShapeType="1"/>
          </p:cNvSpPr>
          <p:nvPr/>
        </p:nvSpPr>
        <p:spPr bwMode="auto">
          <a:xfrm>
            <a:off x="4643438" y="2852738"/>
            <a:ext cx="576262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0664" name="Line 9">
            <a:extLst>
              <a:ext uri="{FF2B5EF4-FFF2-40B4-BE49-F238E27FC236}">
                <a16:creationId xmlns:a16="http://schemas.microsoft.com/office/drawing/2014/main" id="{591F6B5F-5335-4C05-ACC2-03D1F91CF1CB}"/>
              </a:ext>
            </a:extLst>
          </p:cNvPr>
          <p:cNvSpPr>
            <a:spLocks noChangeShapeType="1"/>
          </p:cNvSpPr>
          <p:nvPr/>
        </p:nvSpPr>
        <p:spPr bwMode="auto">
          <a:xfrm>
            <a:off x="4716463" y="1628775"/>
            <a:ext cx="647700" cy="431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0665" name="AutoShape 10">
            <a:extLst>
              <a:ext uri="{FF2B5EF4-FFF2-40B4-BE49-F238E27FC236}">
                <a16:creationId xmlns:a16="http://schemas.microsoft.com/office/drawing/2014/main" id="{9E15D6EB-EC17-4FF7-977B-5B708A4FA3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5013325"/>
            <a:ext cx="5976937" cy="1152525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0000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 advTm="19561">
    <p:cut thruBlk="1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itle 1">
            <a:extLst>
              <a:ext uri="{FF2B5EF4-FFF2-40B4-BE49-F238E27FC236}">
                <a16:creationId xmlns:a16="http://schemas.microsoft.com/office/drawing/2014/main" id="{8A0B8D2A-5159-41F2-9E3A-7D67DC57A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Tomasova peta</a:t>
            </a:r>
          </a:p>
        </p:txBody>
      </p:sp>
      <p:sp>
        <p:nvSpPr>
          <p:cNvPr id="71683" name="Text Placeholder 2">
            <a:extLst>
              <a:ext uri="{FF2B5EF4-FFF2-40B4-BE49-F238E27FC236}">
                <a16:creationId xmlns:a16="http://schemas.microsoft.com/office/drawing/2014/main" id="{EF611117-54D6-4446-8691-C20D65462D15}"/>
              </a:ext>
            </a:extLst>
          </p:cNvPr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sr-Cyrl-CS" altLang="en-US" b="1">
                <a:solidFill>
                  <a:srgbClr val="000066"/>
                </a:solidFill>
              </a:rPr>
              <a:t>Користи</a:t>
            </a:r>
            <a:r>
              <a:rPr lang="en-US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се</a:t>
            </a:r>
            <a:r>
              <a:rPr lang="en-US" altLang="en-US" b="1">
                <a:solidFill>
                  <a:srgbClr val="000066"/>
                </a:solidFill>
              </a:rPr>
              <a:t> </a:t>
            </a:r>
            <a:r>
              <a:rPr lang="sr-Cyrl-CS" altLang="en-US" b="1" u="sng">
                <a:solidFill>
                  <a:srgbClr val="000066"/>
                </a:solidFill>
              </a:rPr>
              <a:t>само</a:t>
            </a:r>
            <a:r>
              <a:rPr lang="en-US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код</a:t>
            </a:r>
            <a:r>
              <a:rPr lang="en-US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корекције</a:t>
            </a:r>
            <a:r>
              <a:rPr lang="en-US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валгуса</a:t>
            </a:r>
            <a:r>
              <a:rPr lang="en-US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колена</a:t>
            </a:r>
            <a:r>
              <a:rPr lang="en-US" altLang="en-US" b="1">
                <a:solidFill>
                  <a:srgbClr val="000066"/>
                </a:solidFill>
              </a:rPr>
              <a:t> </a:t>
            </a:r>
            <a:r>
              <a:rPr lang="sl-SI" altLang="en-US" b="1">
                <a:solidFill>
                  <a:srgbClr val="000066"/>
                </a:solidFill>
              </a:rPr>
              <a:t>(</a:t>
            </a:r>
            <a:r>
              <a:rPr lang="sr-Cyrl-CS" altLang="en-US" b="1">
                <a:solidFill>
                  <a:srgbClr val="000066"/>
                </a:solidFill>
              </a:rPr>
              <a:t>тзв</a:t>
            </a:r>
            <a:r>
              <a:rPr lang="sl-SI" altLang="en-US" b="1">
                <a:solidFill>
                  <a:srgbClr val="000066"/>
                </a:solidFill>
              </a:rPr>
              <a:t>.</a:t>
            </a:r>
            <a:r>
              <a:rPr lang="en-US" altLang="en-US" b="1">
                <a:solidFill>
                  <a:srgbClr val="000066"/>
                </a:solidFill>
              </a:rPr>
              <a:t>  X </a:t>
            </a:r>
            <a:r>
              <a:rPr lang="sr-Cyrl-CS" altLang="en-US" b="1">
                <a:solidFill>
                  <a:srgbClr val="000066"/>
                </a:solidFill>
              </a:rPr>
              <a:t>ноге</a:t>
            </a:r>
            <a:r>
              <a:rPr lang="en-US" altLang="en-US" b="1">
                <a:solidFill>
                  <a:srgbClr val="000066"/>
                </a:solidFill>
              </a:rPr>
              <a:t>), </a:t>
            </a:r>
            <a:r>
              <a:rPr lang="sr-Cyrl-CS" altLang="en-US" b="1">
                <a:solidFill>
                  <a:srgbClr val="000066"/>
                </a:solidFill>
              </a:rPr>
              <a:t>али</a:t>
            </a:r>
            <a:r>
              <a:rPr lang="en-US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не</a:t>
            </a:r>
            <a:r>
              <a:rPr lang="en-US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коригује</a:t>
            </a:r>
            <a:r>
              <a:rPr lang="en-US" altLang="en-US" b="1">
                <a:solidFill>
                  <a:srgbClr val="000066"/>
                </a:solidFill>
              </a:rPr>
              <a:t> </a:t>
            </a:r>
            <a:r>
              <a:rPr lang="sr-Cyrl-CS" altLang="en-US" b="1">
                <a:solidFill>
                  <a:srgbClr val="000066"/>
                </a:solidFill>
              </a:rPr>
              <a:t>планус</a:t>
            </a:r>
            <a:r>
              <a:rPr lang="sl-SI" altLang="en-US" b="1">
                <a:solidFill>
                  <a:srgbClr val="000066"/>
                </a:solidFill>
              </a:rPr>
              <a:t>.</a:t>
            </a:r>
            <a:endParaRPr lang="en-US" altLang="en-US" b="1">
              <a:solidFill>
                <a:srgbClr val="000066"/>
              </a:solidFill>
            </a:endParaRPr>
          </a:p>
          <a:p>
            <a:endParaRPr lang="en-US" altLang="en-US"/>
          </a:p>
        </p:txBody>
      </p:sp>
      <p:pic>
        <p:nvPicPr>
          <p:cNvPr id="71684" name="Picture 5" descr="thomasova peta">
            <a:extLst>
              <a:ext uri="{FF2B5EF4-FFF2-40B4-BE49-F238E27FC236}">
                <a16:creationId xmlns:a16="http://schemas.microsoft.com/office/drawing/2014/main" id="{997BCB45-3D96-436C-BF09-EE3FFEF66255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30800" y="2836863"/>
            <a:ext cx="3619500" cy="2403475"/>
          </a:xfrm>
          <a:noFill/>
        </p:spPr>
      </p:pic>
    </p:spTree>
  </p:cSld>
  <p:clrMapOvr>
    <a:masterClrMapping/>
  </p:clrMapOvr>
  <p:transition advTm="7022">
    <p:cut thruBlk="1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6" name="Rectangle 6">
            <a:extLst>
              <a:ext uri="{FF2B5EF4-FFF2-40B4-BE49-F238E27FC236}">
                <a16:creationId xmlns:a16="http://schemas.microsoft.com/office/drawing/2014/main" id="{67653E22-4965-4E63-B933-C11A857402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sr-Cyrl-C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Колика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и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каква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потпетица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?</a:t>
            </a:r>
            <a:endParaRPr lang="en-GB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2707" name="Rectangle 8">
            <a:extLst>
              <a:ext uri="{FF2B5EF4-FFF2-40B4-BE49-F238E27FC236}">
                <a16:creationId xmlns:a16="http://schemas.microsoft.com/office/drawing/2014/main" id="{67B9B2DD-CD05-43FB-9A25-F60A2F5019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2133600"/>
            <a:ext cx="4032250" cy="6413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hr-HR" altLang="en-US" sz="1200" b="1"/>
              <a:t>UTICAJI VISOKE POTPETICE NA STATIKU STOPALA</a:t>
            </a:r>
          </a:p>
        </p:txBody>
      </p:sp>
      <p:pic>
        <p:nvPicPr>
          <p:cNvPr id="72708" name="Picture 10" descr="Picture51">
            <a:extLst>
              <a:ext uri="{FF2B5EF4-FFF2-40B4-BE49-F238E27FC236}">
                <a16:creationId xmlns:a16="http://schemas.microsoft.com/office/drawing/2014/main" id="{1B0A3030-BF48-4F34-8E51-9F59D8F663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2349500"/>
            <a:ext cx="3240087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9" name="Rectangle 11">
            <a:extLst>
              <a:ext uri="{FF2B5EF4-FFF2-40B4-BE49-F238E27FC236}">
                <a16:creationId xmlns:a16="http://schemas.microsoft.com/office/drawing/2014/main" id="{B9AA9887-A195-4D8E-B33F-D9F1B4843C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6100" y="3068638"/>
            <a:ext cx="4424363" cy="23050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7338" indent="-2873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SzPct val="150000"/>
            </a:pPr>
            <a:r>
              <a:rPr lang="sr-Cyrl-CS" altLang="en-US" sz="1600" b="1">
                <a:solidFill>
                  <a:schemeClr val="tx2"/>
                </a:solidFill>
              </a:rPr>
              <a:t>ПОВИШЕНА</a:t>
            </a:r>
            <a:r>
              <a:rPr lang="hr-HR" altLang="en-US" sz="1600" b="1">
                <a:solidFill>
                  <a:schemeClr val="tx2"/>
                </a:solidFill>
              </a:rPr>
              <a:t> </a:t>
            </a:r>
            <a:r>
              <a:rPr lang="sr-Cyrl-CS" altLang="en-US" sz="1600" b="1">
                <a:solidFill>
                  <a:schemeClr val="tx2"/>
                </a:solidFill>
              </a:rPr>
              <a:t>ПЕТА</a:t>
            </a:r>
            <a:r>
              <a:rPr lang="hr-HR" altLang="en-US" sz="1600" b="1">
                <a:solidFill>
                  <a:schemeClr val="tx2"/>
                </a:solidFill>
              </a:rPr>
              <a:t>:</a:t>
            </a:r>
          </a:p>
          <a:p>
            <a:pPr eaLnBrk="1" hangingPunct="1">
              <a:buSzPct val="150000"/>
            </a:pPr>
            <a:r>
              <a:rPr lang="sr-Cyrl-CS" altLang="en-US" sz="1600" b="1">
                <a:solidFill>
                  <a:schemeClr val="tx2"/>
                </a:solidFill>
              </a:rPr>
              <a:t>СКРАЋУЈЕ</a:t>
            </a:r>
            <a:r>
              <a:rPr lang="hr-HR" altLang="en-US" sz="1600" b="1">
                <a:solidFill>
                  <a:schemeClr val="tx2"/>
                </a:solidFill>
              </a:rPr>
              <a:t> </a:t>
            </a:r>
            <a:r>
              <a:rPr lang="sr-Cyrl-CS" altLang="en-US" sz="1600" b="1">
                <a:solidFill>
                  <a:schemeClr val="tx2"/>
                </a:solidFill>
              </a:rPr>
              <a:t>СТОПАЛО</a:t>
            </a:r>
            <a:endParaRPr lang="hr-HR" altLang="en-US" sz="1600" b="1">
              <a:solidFill>
                <a:schemeClr val="tx2"/>
              </a:solidFill>
            </a:endParaRPr>
          </a:p>
          <a:p>
            <a:pPr eaLnBrk="1" hangingPunct="1">
              <a:buSzPct val="150000"/>
            </a:pPr>
            <a:endParaRPr lang="hr-HR" altLang="en-US" sz="1600" b="1">
              <a:solidFill>
                <a:schemeClr val="tx2"/>
              </a:solidFill>
            </a:endParaRPr>
          </a:p>
          <a:p>
            <a:pPr eaLnBrk="1" hangingPunct="1">
              <a:buSzPct val="150000"/>
            </a:pPr>
            <a:r>
              <a:rPr lang="sr-Cyrl-CS" altLang="en-US" sz="1600" b="1">
                <a:solidFill>
                  <a:schemeClr val="tx2"/>
                </a:solidFill>
              </a:rPr>
              <a:t>МЕЊА</a:t>
            </a:r>
            <a:r>
              <a:rPr lang="hr-HR" altLang="en-US" sz="1600" b="1">
                <a:solidFill>
                  <a:schemeClr val="tx2"/>
                </a:solidFill>
              </a:rPr>
              <a:t> </a:t>
            </a:r>
            <a:r>
              <a:rPr lang="sr-Cyrl-CS" altLang="en-US" sz="1600" b="1">
                <a:solidFill>
                  <a:schemeClr val="tx2"/>
                </a:solidFill>
              </a:rPr>
              <a:t>ОДНОС</a:t>
            </a:r>
            <a:r>
              <a:rPr lang="hr-HR" altLang="en-US" sz="1600" b="1">
                <a:solidFill>
                  <a:schemeClr val="tx2"/>
                </a:solidFill>
              </a:rPr>
              <a:t> </a:t>
            </a:r>
            <a:r>
              <a:rPr lang="sr-Cyrl-CS" altLang="en-US" sz="1600" b="1">
                <a:solidFill>
                  <a:schemeClr val="tx2"/>
                </a:solidFill>
              </a:rPr>
              <a:t>ОПТЕРЕЋЕЊА</a:t>
            </a:r>
            <a:r>
              <a:rPr lang="hr-HR" altLang="en-US" sz="1600" b="1">
                <a:solidFill>
                  <a:schemeClr val="tx2"/>
                </a:solidFill>
              </a:rPr>
              <a:t> </a:t>
            </a:r>
            <a:r>
              <a:rPr lang="sr-Cyrl-CS" altLang="en-US" sz="1600" b="1">
                <a:solidFill>
                  <a:schemeClr val="tx2"/>
                </a:solidFill>
              </a:rPr>
              <a:t>ПЕТЕ</a:t>
            </a:r>
            <a:r>
              <a:rPr lang="hr-HR" altLang="en-US" sz="1600" b="1">
                <a:solidFill>
                  <a:schemeClr val="tx2"/>
                </a:solidFill>
              </a:rPr>
              <a:t> </a:t>
            </a:r>
            <a:r>
              <a:rPr lang="sr-Cyrl-CS" altLang="en-US" sz="1600" b="1">
                <a:solidFill>
                  <a:schemeClr val="tx2"/>
                </a:solidFill>
              </a:rPr>
              <a:t>И</a:t>
            </a:r>
            <a:r>
              <a:rPr lang="hr-HR" altLang="en-US" sz="1600" b="1">
                <a:solidFill>
                  <a:schemeClr val="tx2"/>
                </a:solidFill>
              </a:rPr>
              <a:t> </a:t>
            </a:r>
            <a:r>
              <a:rPr lang="sr-Cyrl-CS" altLang="en-US" sz="1600" b="1">
                <a:solidFill>
                  <a:schemeClr val="tx2"/>
                </a:solidFill>
              </a:rPr>
              <a:t>МЕТАТАРЗУСА</a:t>
            </a:r>
            <a:endParaRPr lang="hr-HR" altLang="en-US" sz="1600" b="1">
              <a:solidFill>
                <a:schemeClr val="tx2"/>
              </a:solidFill>
            </a:endParaRPr>
          </a:p>
          <a:p>
            <a:pPr eaLnBrk="1" hangingPunct="1">
              <a:buSzPct val="150000"/>
            </a:pPr>
            <a:endParaRPr lang="hr-HR" altLang="en-US" sz="1600" b="1">
              <a:solidFill>
                <a:schemeClr val="tx2"/>
              </a:solidFill>
            </a:endParaRPr>
          </a:p>
          <a:p>
            <a:pPr eaLnBrk="1" hangingPunct="1">
              <a:buSzPct val="150000"/>
            </a:pPr>
            <a:r>
              <a:rPr lang="sr-Cyrl-CS" altLang="en-US" sz="1600" b="1">
                <a:solidFill>
                  <a:schemeClr val="tx2"/>
                </a:solidFill>
              </a:rPr>
              <a:t>СМАЊУЈЕ</a:t>
            </a:r>
            <a:r>
              <a:rPr lang="hr-HR" altLang="en-US" sz="1600" b="1">
                <a:solidFill>
                  <a:schemeClr val="tx2"/>
                </a:solidFill>
              </a:rPr>
              <a:t> </a:t>
            </a:r>
            <a:r>
              <a:rPr lang="sr-Cyrl-CS" altLang="en-US" sz="1600" b="1">
                <a:solidFill>
                  <a:schemeClr val="tx2"/>
                </a:solidFill>
              </a:rPr>
              <a:t>ПОКРЕТЉИВОСТ</a:t>
            </a:r>
            <a:r>
              <a:rPr lang="hr-HR" altLang="en-US" sz="1600" b="1">
                <a:solidFill>
                  <a:schemeClr val="tx2"/>
                </a:solidFill>
              </a:rPr>
              <a:t> </a:t>
            </a:r>
            <a:r>
              <a:rPr lang="sr-Cyrl-CS" altLang="en-US" sz="1600" b="1">
                <a:solidFill>
                  <a:schemeClr val="tx2"/>
                </a:solidFill>
              </a:rPr>
              <a:t>ЗГЛОБОВА</a:t>
            </a:r>
            <a:r>
              <a:rPr lang="hr-HR" altLang="en-US" sz="1600" b="1">
                <a:solidFill>
                  <a:schemeClr val="tx2"/>
                </a:solidFill>
              </a:rPr>
              <a:t> </a:t>
            </a:r>
            <a:r>
              <a:rPr lang="sr-Cyrl-CS" altLang="en-US" sz="1600" b="1">
                <a:solidFill>
                  <a:schemeClr val="tx2"/>
                </a:solidFill>
              </a:rPr>
              <a:t>СТОПАЛА</a:t>
            </a:r>
            <a:endParaRPr lang="hr-HR" altLang="en-US" sz="1600" b="1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advTm="34189">
    <p:cut thruBlk="1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>
            <a:extLst>
              <a:ext uri="{FF2B5EF4-FFF2-40B4-BE49-F238E27FC236}">
                <a16:creationId xmlns:a16="http://schemas.microsoft.com/office/drawing/2014/main" id="{C2ECA934-8C1E-4C6C-9E71-AEE509E3E5D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6725" y="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sr-Cyrl-C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Навикуларно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јастуче</a:t>
            </a: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?</a:t>
            </a:r>
            <a:endParaRPr lang="en-GB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3731" name="Rectangle 3">
            <a:extLst>
              <a:ext uri="{FF2B5EF4-FFF2-40B4-BE49-F238E27FC236}">
                <a16:creationId xmlns:a16="http://schemas.microsoft.com/office/drawing/2014/main" id="{E9AF9154-DDF1-4A2F-9428-C4301D3F7514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000125"/>
            <a:ext cx="5761037" cy="5237163"/>
          </a:xfrm>
        </p:spPr>
        <p:txBody>
          <a:bodyPr/>
          <a:lstStyle/>
          <a:p>
            <a:pPr marL="0" indent="0"/>
            <a:r>
              <a:rPr lang="sr-Cyrl-CS" altLang="en-US" sz="2000" b="1">
                <a:solidFill>
                  <a:srgbClr val="000066"/>
                </a:solidFill>
              </a:rPr>
              <a:t>Код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скоро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свих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модела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комерцијалне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обуће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данас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уградјује</a:t>
            </a:r>
            <a:r>
              <a:rPr lang="sl-SI" altLang="en-US" sz="2000" b="1">
                <a:solidFill>
                  <a:srgbClr val="000066"/>
                </a:solidFill>
              </a:rPr>
              <a:t> 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FF0000"/>
                </a:solidFill>
              </a:rPr>
              <a:t>навикуларно</a:t>
            </a:r>
            <a:r>
              <a:rPr lang="en-US" altLang="en-US" sz="2000" b="1">
                <a:solidFill>
                  <a:srgbClr val="FF0000"/>
                </a:solidFill>
              </a:rPr>
              <a:t> </a:t>
            </a:r>
            <a:r>
              <a:rPr lang="sr-Cyrl-CS" altLang="en-US" sz="2000" b="1">
                <a:solidFill>
                  <a:srgbClr val="FF0000"/>
                </a:solidFill>
              </a:rPr>
              <a:t>јастуч</a:t>
            </a:r>
            <a:r>
              <a:rPr lang="sr-Cyrl-CS" altLang="en-US" sz="2000" b="1">
                <a:solidFill>
                  <a:srgbClr val="000066"/>
                </a:solidFill>
              </a:rPr>
              <a:t>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пределу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унутрашњег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луба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ципеле</a:t>
            </a:r>
            <a:r>
              <a:rPr lang="sl-SI" altLang="en-US" sz="2000" b="1">
                <a:solidFill>
                  <a:srgbClr val="000066"/>
                </a:solidFill>
              </a:rPr>
              <a:t>.</a:t>
            </a:r>
          </a:p>
          <a:p>
            <a:pPr marL="0" indent="0"/>
            <a:endParaRPr lang="en-US" altLang="en-US" sz="2000" b="1">
              <a:solidFill>
                <a:srgbClr val="000066"/>
              </a:solidFill>
            </a:endParaRPr>
          </a:p>
          <a:p>
            <a:pPr marL="0" indent="0"/>
            <a:r>
              <a:rPr lang="sr-Cyrl-CS" altLang="en-US" sz="2000" b="1">
                <a:solidFill>
                  <a:srgbClr val="000066"/>
                </a:solidFill>
              </a:rPr>
              <a:t>Оно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испуњава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простор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ципеле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мало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дете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већ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има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FF0000"/>
                </a:solidFill>
              </a:rPr>
              <a:t>масно</a:t>
            </a:r>
            <a:r>
              <a:rPr lang="en-US" altLang="en-US" sz="2000" b="1">
                <a:solidFill>
                  <a:srgbClr val="FF0000"/>
                </a:solidFill>
              </a:rPr>
              <a:t> </a:t>
            </a:r>
            <a:r>
              <a:rPr lang="sr-Cyrl-CS" altLang="en-US" sz="2000" b="1">
                <a:solidFill>
                  <a:srgbClr val="FF0000"/>
                </a:solidFill>
              </a:rPr>
              <a:t>јастуче</a:t>
            </a:r>
            <a:r>
              <a:rPr lang="en-US" altLang="en-US" sz="2000" b="1">
                <a:solidFill>
                  <a:srgbClr val="FF0000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том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делу</a:t>
            </a:r>
            <a:r>
              <a:rPr lang="en-US" altLang="en-US" sz="2000" b="1">
                <a:solidFill>
                  <a:srgbClr val="000066"/>
                </a:solidFill>
              </a:rPr>
              <a:t>  </a:t>
            </a:r>
            <a:r>
              <a:rPr lang="sr-Cyrl-CS" altLang="en-US" sz="2000" b="1">
                <a:solidFill>
                  <a:srgbClr val="000066"/>
                </a:solidFill>
              </a:rPr>
              <a:t>стопала</a:t>
            </a:r>
            <a:r>
              <a:rPr lang="sl-SI" altLang="en-US" sz="2000" b="1">
                <a:solidFill>
                  <a:srgbClr val="000066"/>
                </a:solidFill>
              </a:rPr>
              <a:t>.</a:t>
            </a:r>
          </a:p>
          <a:p>
            <a:pPr marL="0" indent="0"/>
            <a:endParaRPr lang="en-US" altLang="en-US" sz="2000" b="1">
              <a:solidFill>
                <a:srgbClr val="000066"/>
              </a:solidFill>
            </a:endParaRPr>
          </a:p>
          <a:p>
            <a:pPr marL="0" indent="0"/>
            <a:r>
              <a:rPr lang="sr-Cyrl-CS" altLang="en-US" sz="2000" b="1">
                <a:solidFill>
                  <a:srgbClr val="000066"/>
                </a:solidFill>
              </a:rPr>
              <a:t>Стиснуто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дечије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стопало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ротира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упоље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чиме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ствара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деформитет</a:t>
            </a:r>
            <a:r>
              <a:rPr lang="en-US" altLang="en-US" sz="2000" b="1">
                <a:solidFill>
                  <a:srgbClr val="000066"/>
                </a:solidFill>
              </a:rPr>
              <a:t>.</a:t>
            </a:r>
            <a:endParaRPr lang="sr-Latn-CS" altLang="en-US" sz="2000" b="1">
              <a:solidFill>
                <a:srgbClr val="000066"/>
              </a:solidFill>
            </a:endParaRPr>
          </a:p>
          <a:p>
            <a:pPr marL="0" indent="0"/>
            <a:endParaRPr lang="en-US" altLang="en-US" sz="2000" b="1">
              <a:solidFill>
                <a:srgbClr val="000066"/>
              </a:solidFill>
            </a:endParaRPr>
          </a:p>
          <a:p>
            <a:pPr marL="0" indent="0"/>
            <a:r>
              <a:rPr lang="sr-Cyrl-CS" altLang="en-US" sz="2000" b="1">
                <a:solidFill>
                  <a:srgbClr val="000066"/>
                </a:solidFill>
              </a:rPr>
              <a:t>Меко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навикуларно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јастуче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нема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утицаја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на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корекцију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плануса</a:t>
            </a:r>
            <a:r>
              <a:rPr lang="en-US" altLang="en-US" sz="2000" b="1">
                <a:solidFill>
                  <a:srgbClr val="000066"/>
                </a:solidFill>
              </a:rPr>
              <a:t>, </a:t>
            </a:r>
            <a:r>
              <a:rPr lang="sr-Cyrl-CS" altLang="en-US" sz="2000" b="1">
                <a:solidFill>
                  <a:srgbClr val="000066"/>
                </a:solidFill>
              </a:rPr>
              <a:t>тврдо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га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погоршава</a:t>
            </a:r>
            <a:r>
              <a:rPr lang="en-US" altLang="en-US" sz="2000" b="1">
                <a:solidFill>
                  <a:srgbClr val="000066"/>
                </a:solidFill>
              </a:rPr>
              <a:t>.</a:t>
            </a:r>
            <a:endParaRPr lang="sr-Latn-CS" altLang="en-US" sz="2000" b="1">
              <a:solidFill>
                <a:srgbClr val="000066"/>
              </a:solidFill>
            </a:endParaRPr>
          </a:p>
          <a:p>
            <a:pPr marL="0" indent="0"/>
            <a:endParaRPr lang="en-US" altLang="en-US" sz="2000" b="1">
              <a:solidFill>
                <a:srgbClr val="000066"/>
              </a:solidFill>
            </a:endParaRPr>
          </a:p>
          <a:p>
            <a:pPr marL="0" indent="0"/>
            <a:r>
              <a:rPr lang="sr-Cyrl-CS" altLang="en-US" sz="2000" b="1">
                <a:solidFill>
                  <a:srgbClr val="000066"/>
                </a:solidFill>
              </a:rPr>
              <a:t>Закључак</a:t>
            </a:r>
            <a:r>
              <a:rPr lang="sl-SI" altLang="en-US" sz="2000" b="1">
                <a:solidFill>
                  <a:srgbClr val="000066"/>
                </a:solidFill>
              </a:rPr>
              <a:t>:</a:t>
            </a:r>
            <a:r>
              <a:rPr lang="en-US" altLang="en-US" sz="2000" b="1">
                <a:solidFill>
                  <a:srgbClr val="000066"/>
                </a:solidFill>
              </a:rPr>
              <a:t>  </a:t>
            </a:r>
            <a:r>
              <a:rPr lang="sr-Cyrl-CS" altLang="en-US" sz="2000" b="1">
                <a:solidFill>
                  <a:srgbClr val="000066"/>
                </a:solidFill>
              </a:rPr>
              <a:t>оно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је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 u="sng">
                <a:solidFill>
                  <a:srgbClr val="000066"/>
                </a:solidFill>
              </a:rPr>
              <a:t>непотребно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у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физиолоској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обући</a:t>
            </a:r>
            <a:r>
              <a:rPr lang="en-US" altLang="en-US" sz="2000" b="1">
                <a:solidFill>
                  <a:srgbClr val="000066"/>
                </a:solidFill>
              </a:rPr>
              <a:t>.</a:t>
            </a:r>
            <a:endParaRPr lang="en-GB" altLang="en-US" sz="2000" b="1">
              <a:solidFill>
                <a:srgbClr val="000066"/>
              </a:solidFill>
            </a:endParaRPr>
          </a:p>
        </p:txBody>
      </p:sp>
      <p:pic>
        <p:nvPicPr>
          <p:cNvPr id="73732" name="Picture 4" descr="rigidni ulozak">
            <a:extLst>
              <a:ext uri="{FF2B5EF4-FFF2-40B4-BE49-F238E27FC236}">
                <a16:creationId xmlns:a16="http://schemas.microsoft.com/office/drawing/2014/main" id="{C783FF7D-7360-4E71-ACEA-286D7B302AE9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92725" y="1989138"/>
            <a:ext cx="3656013" cy="2578100"/>
          </a:xfrm>
          <a:noFill/>
        </p:spPr>
      </p:pic>
    </p:spTree>
  </p:cSld>
  <p:clrMapOvr>
    <a:masterClrMapping/>
  </p:clrMapOvr>
  <p:transition advTm="55761">
    <p:cut thruBlk="1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>
            <a:extLst>
              <a:ext uri="{FF2B5EF4-FFF2-40B4-BE49-F238E27FC236}">
                <a16:creationId xmlns:a16="http://schemas.microsoft.com/office/drawing/2014/main" id="{DB029E59-278B-46FE-B0A4-7BE5A19C2B1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6725" y="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sr-Cyrl-C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Какву</a:t>
            </a:r>
            <a: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ципелу</a:t>
            </a:r>
            <a: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да</a:t>
            </a:r>
            <a: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купим</a:t>
            </a:r>
            <a: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свом</a:t>
            </a:r>
            <a: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детету</a:t>
            </a:r>
            <a: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?</a:t>
            </a: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4755" name="Rectangle 3">
            <a:extLst>
              <a:ext uri="{FF2B5EF4-FFF2-40B4-BE49-F238E27FC236}">
                <a16:creationId xmlns:a16="http://schemas.microsoft.com/office/drawing/2014/main" id="{9C8F1F8B-A8CF-4861-8CBD-FBEED9B8F04D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484313"/>
            <a:ext cx="4394200" cy="3746500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Char char="ü"/>
            </a:pPr>
            <a:r>
              <a:rPr lang="sr-Cyrl-CS" altLang="en-US" sz="2000" b="1">
                <a:solidFill>
                  <a:srgbClr val="000066"/>
                </a:solidFill>
              </a:rPr>
              <a:t>Ципеле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од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удобног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и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мекшег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матерјала</a:t>
            </a:r>
            <a:r>
              <a:rPr lang="sl-SI" altLang="en-US" sz="2000" b="1">
                <a:solidFill>
                  <a:srgbClr val="000066"/>
                </a:solidFill>
              </a:rPr>
              <a:t>.</a:t>
            </a:r>
          </a:p>
          <a:p>
            <a:pPr marL="0" indent="0">
              <a:buFont typeface="Wingdings" panose="05000000000000000000" pitchFamily="2" charset="2"/>
              <a:buChar char="ü"/>
            </a:pPr>
            <a:endParaRPr lang="en-US" altLang="en-US" sz="2000" b="1">
              <a:solidFill>
                <a:srgbClr val="000066"/>
              </a:solidFill>
            </a:endParaRPr>
          </a:p>
          <a:p>
            <a:pPr marL="0" indent="0">
              <a:buFont typeface="Wingdings" panose="05000000000000000000" pitchFamily="2" charset="2"/>
              <a:buChar char="ü"/>
            </a:pPr>
            <a:r>
              <a:rPr lang="sr-Cyrl-CS" altLang="en-US" sz="2000" b="1">
                <a:solidFill>
                  <a:srgbClr val="000066"/>
                </a:solidFill>
              </a:rPr>
              <a:t>Са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елестичним</a:t>
            </a:r>
            <a:r>
              <a:rPr lang="sr-Latn-C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ђоном</a:t>
            </a:r>
            <a:endParaRPr lang="sr-Latn-CS" altLang="en-US" sz="2000" b="1">
              <a:solidFill>
                <a:srgbClr val="000066"/>
              </a:solidFill>
            </a:endParaRPr>
          </a:p>
          <a:p>
            <a:pPr marL="0" indent="0">
              <a:buFont typeface="Wingdings" panose="05000000000000000000" pitchFamily="2" charset="2"/>
              <a:buChar char="ü"/>
            </a:pPr>
            <a:endParaRPr lang="en-US" altLang="en-US" sz="2000" b="1">
              <a:solidFill>
                <a:srgbClr val="000066"/>
              </a:solidFill>
            </a:endParaRPr>
          </a:p>
          <a:p>
            <a:pPr marL="0" indent="0">
              <a:buFont typeface="Wingdings" panose="05000000000000000000" pitchFamily="2" charset="2"/>
              <a:buChar char="ü"/>
            </a:pPr>
            <a:r>
              <a:rPr lang="sr-Cyrl-CS" altLang="en-US" sz="2000" b="1">
                <a:solidFill>
                  <a:srgbClr val="000066"/>
                </a:solidFill>
              </a:rPr>
              <a:t>Адекватне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величине</a:t>
            </a:r>
            <a:endParaRPr lang="sl-SI" altLang="en-US" sz="2000" b="1">
              <a:solidFill>
                <a:srgbClr val="000066"/>
              </a:solidFill>
            </a:endParaRPr>
          </a:p>
          <a:p>
            <a:pPr marL="0" indent="0">
              <a:buFont typeface="Wingdings" panose="05000000000000000000" pitchFamily="2" charset="2"/>
              <a:buChar char="ü"/>
            </a:pPr>
            <a:endParaRPr lang="en-US" altLang="en-US" sz="2000" b="1">
              <a:solidFill>
                <a:srgbClr val="000066"/>
              </a:solidFill>
            </a:endParaRPr>
          </a:p>
          <a:p>
            <a:pPr marL="0" indent="0">
              <a:buFont typeface="Wingdings" panose="05000000000000000000" pitchFamily="2" charset="2"/>
              <a:buChar char="ü"/>
            </a:pPr>
            <a:r>
              <a:rPr lang="sr-Cyrl-CS" altLang="en-US" sz="2000" b="1">
                <a:solidFill>
                  <a:srgbClr val="000066"/>
                </a:solidFill>
              </a:rPr>
              <a:t>БЕЗ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Томасове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пете</a:t>
            </a:r>
            <a:endParaRPr lang="sl-SI" altLang="en-US" sz="2000" b="1">
              <a:solidFill>
                <a:srgbClr val="000066"/>
              </a:solidFill>
            </a:endParaRPr>
          </a:p>
          <a:p>
            <a:pPr marL="0" indent="0">
              <a:buFont typeface="Wingdings" panose="05000000000000000000" pitchFamily="2" charset="2"/>
              <a:buChar char="ü"/>
            </a:pPr>
            <a:endParaRPr lang="en-US" altLang="en-US" sz="2000" b="1">
              <a:solidFill>
                <a:srgbClr val="000066"/>
              </a:solidFill>
            </a:endParaRPr>
          </a:p>
          <a:p>
            <a:pPr marL="0" indent="0">
              <a:buFont typeface="Wingdings" panose="05000000000000000000" pitchFamily="2" charset="2"/>
              <a:buChar char="ü"/>
            </a:pPr>
            <a:r>
              <a:rPr lang="sr-Cyrl-CS" altLang="en-US" sz="2000" b="1">
                <a:solidFill>
                  <a:srgbClr val="000066"/>
                </a:solidFill>
              </a:rPr>
              <a:t>БЕЗ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навикуларног</a:t>
            </a:r>
            <a:r>
              <a:rPr lang="en-US" altLang="en-US" sz="2000" b="1">
                <a:solidFill>
                  <a:srgbClr val="000066"/>
                </a:solidFill>
              </a:rPr>
              <a:t> </a:t>
            </a:r>
            <a:r>
              <a:rPr lang="sr-Cyrl-CS" altLang="en-US" sz="2000" b="1">
                <a:solidFill>
                  <a:srgbClr val="000066"/>
                </a:solidFill>
              </a:rPr>
              <a:t>јастучета</a:t>
            </a:r>
            <a:endParaRPr lang="sl-SI" altLang="en-US" sz="2000" b="1">
              <a:solidFill>
                <a:srgbClr val="000066"/>
              </a:solidFill>
            </a:endParaRPr>
          </a:p>
          <a:p>
            <a:pPr marL="0" indent="0">
              <a:buFont typeface="Wingdings" panose="05000000000000000000" pitchFamily="2" charset="2"/>
              <a:buChar char="ü"/>
            </a:pPr>
            <a:endParaRPr lang="en-US" altLang="en-US" sz="2000" b="1">
              <a:solidFill>
                <a:srgbClr val="000066"/>
              </a:solidFill>
            </a:endParaRPr>
          </a:p>
          <a:p>
            <a:pPr marL="0" indent="0">
              <a:buFont typeface="Wingdings" panose="05000000000000000000" pitchFamily="2" charset="2"/>
              <a:buChar char="ü"/>
            </a:pPr>
            <a:r>
              <a:rPr lang="sr-Cyrl-CS" altLang="en-US" sz="2000" b="1">
                <a:solidFill>
                  <a:srgbClr val="000066"/>
                </a:solidFill>
              </a:rPr>
              <a:t>Плитке</a:t>
            </a:r>
            <a:endParaRPr lang="en-GB" altLang="en-US" sz="2000" b="1">
              <a:solidFill>
                <a:srgbClr val="000066"/>
              </a:solidFill>
            </a:endParaRPr>
          </a:p>
        </p:txBody>
      </p:sp>
      <p:pic>
        <p:nvPicPr>
          <p:cNvPr id="74756" name="Picture 4" descr="cokule">
            <a:extLst>
              <a:ext uri="{FF2B5EF4-FFF2-40B4-BE49-F238E27FC236}">
                <a16:creationId xmlns:a16="http://schemas.microsoft.com/office/drawing/2014/main" id="{23CA051B-0B3F-49B7-A699-696D847675F0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91000" y="2287588"/>
            <a:ext cx="5181600" cy="3217862"/>
          </a:xfrm>
          <a:noFill/>
        </p:spPr>
      </p:pic>
    </p:spTree>
  </p:cSld>
  <p:clrMapOvr>
    <a:masterClrMapping/>
  </p:clrMapOvr>
  <p:transition advTm="16310">
    <p:cut thruBlk="1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>
            <a:extLst>
              <a:ext uri="{FF2B5EF4-FFF2-40B4-BE49-F238E27FC236}">
                <a16:creationId xmlns:a16="http://schemas.microsoft.com/office/drawing/2014/main" id="{1DCFD856-9355-45E5-9C5E-098F7E6B8E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6725" y="188913"/>
            <a:ext cx="7772400" cy="738187"/>
          </a:xfrm>
        </p:spPr>
        <p:txBody>
          <a:bodyPr/>
          <a:lstStyle/>
          <a:p>
            <a:pPr>
              <a:defRPr/>
            </a:pPr>
            <a:r>
              <a:rPr lang="hr-HR" sz="2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UZIMANJE MERE-OTISKA</a:t>
            </a:r>
          </a:p>
        </p:txBody>
      </p:sp>
      <p:sp>
        <p:nvSpPr>
          <p:cNvPr id="75779" name="Text Box 3">
            <a:extLst>
              <a:ext uri="{FF2B5EF4-FFF2-40B4-BE49-F238E27FC236}">
                <a16:creationId xmlns:a16="http://schemas.microsoft.com/office/drawing/2014/main" id="{615AD6DC-0F4E-4BE9-B50E-75ACD8C0FF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413" y="2205038"/>
            <a:ext cx="3960812" cy="1446212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hr-HR" altLang="en-US" sz="1600" b="1">
                <a:solidFill>
                  <a:schemeClr val="tx2"/>
                </a:solidFill>
                <a:latin typeface="Times New Roman" panose="02020603050405020304" pitchFamily="18" charset="0"/>
              </a:rPr>
              <a:t>1.AKTIVNO (POD OPTEREČENJEM)</a:t>
            </a:r>
          </a:p>
          <a:p>
            <a:pPr eaLnBrk="1" hangingPunct="1">
              <a:spcBef>
                <a:spcPct val="50000"/>
              </a:spcBef>
            </a:pPr>
            <a:r>
              <a:rPr lang="hr-HR" altLang="en-US" sz="1600">
                <a:solidFill>
                  <a:srgbClr val="66FF66"/>
                </a:solidFill>
                <a:latin typeface="Times New Roman" panose="02020603050405020304" pitchFamily="18" charset="0"/>
              </a:rPr>
              <a:t>  </a:t>
            </a:r>
          </a:p>
          <a:p>
            <a:pPr eaLnBrk="1" hangingPunct="1">
              <a:spcBef>
                <a:spcPct val="50000"/>
              </a:spcBef>
            </a:pPr>
            <a:endParaRPr lang="hr-HR" altLang="en-US" sz="1600">
              <a:solidFill>
                <a:srgbClr val="66FF66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hr-HR" altLang="en-US" sz="1600" b="1">
                <a:solidFill>
                  <a:schemeClr val="tx2"/>
                </a:solidFill>
                <a:latin typeface="Times New Roman" panose="02020603050405020304" pitchFamily="18" charset="0"/>
              </a:rPr>
              <a:t>DIABETES                         EXCAVATUS </a:t>
            </a:r>
          </a:p>
        </p:txBody>
      </p:sp>
      <p:sp>
        <p:nvSpPr>
          <p:cNvPr id="75780" name="Text Box 4">
            <a:extLst>
              <a:ext uri="{FF2B5EF4-FFF2-40B4-BE49-F238E27FC236}">
                <a16:creationId xmlns:a16="http://schemas.microsoft.com/office/drawing/2014/main" id="{40DBFDB9-2337-4597-ACF9-DDF75A060D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413" y="4005263"/>
            <a:ext cx="3960812" cy="1446212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hr-HR" altLang="en-US" sz="1600" b="1">
                <a:solidFill>
                  <a:schemeClr val="tx2"/>
                </a:solidFill>
                <a:latin typeface="Times New Roman" panose="02020603050405020304" pitchFamily="18" charset="0"/>
              </a:rPr>
              <a:t>2.PASIVNO (BEZ OPTEREČENJA)</a:t>
            </a:r>
          </a:p>
          <a:p>
            <a:pPr eaLnBrk="1" hangingPunct="1">
              <a:spcBef>
                <a:spcPct val="50000"/>
              </a:spcBef>
            </a:pPr>
            <a:endParaRPr lang="hr-HR" altLang="en-US" sz="1600">
              <a:solidFill>
                <a:srgbClr val="66FF66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hr-HR" altLang="en-US" sz="1600">
              <a:solidFill>
                <a:srgbClr val="66FF66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hr-HR" altLang="en-US" sz="1600" b="1">
                <a:solidFill>
                  <a:schemeClr val="tx2"/>
                </a:solidFill>
                <a:latin typeface="Times New Roman" panose="02020603050405020304" pitchFamily="18" charset="0"/>
              </a:rPr>
              <a:t>PLANOVALGUS   CALCAR CALCANEI</a:t>
            </a:r>
          </a:p>
        </p:txBody>
      </p:sp>
      <p:sp>
        <p:nvSpPr>
          <p:cNvPr id="75781" name="Line 5">
            <a:extLst>
              <a:ext uri="{FF2B5EF4-FFF2-40B4-BE49-F238E27FC236}">
                <a16:creationId xmlns:a16="http://schemas.microsoft.com/office/drawing/2014/main" id="{CB0CE77F-9B35-4336-8524-F6A1A7B2E91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421063" y="2636838"/>
            <a:ext cx="990600" cy="609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75782" name="Line 6">
            <a:extLst>
              <a:ext uri="{FF2B5EF4-FFF2-40B4-BE49-F238E27FC236}">
                <a16:creationId xmlns:a16="http://schemas.microsoft.com/office/drawing/2014/main" id="{9BF70257-08B9-46F2-8FA4-C60E363E945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132138" y="4437063"/>
            <a:ext cx="914400" cy="609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75783" name="Line 7">
            <a:extLst>
              <a:ext uri="{FF2B5EF4-FFF2-40B4-BE49-F238E27FC236}">
                <a16:creationId xmlns:a16="http://schemas.microsoft.com/office/drawing/2014/main" id="{6BED6446-4AAA-472B-B364-E231D69F422A}"/>
              </a:ext>
            </a:extLst>
          </p:cNvPr>
          <p:cNvSpPr>
            <a:spLocks noChangeShapeType="1"/>
          </p:cNvSpPr>
          <p:nvPr/>
        </p:nvSpPr>
        <p:spPr bwMode="auto">
          <a:xfrm>
            <a:off x="4427538" y="4437063"/>
            <a:ext cx="914400" cy="609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75784" name="Line 8">
            <a:extLst>
              <a:ext uri="{FF2B5EF4-FFF2-40B4-BE49-F238E27FC236}">
                <a16:creationId xmlns:a16="http://schemas.microsoft.com/office/drawing/2014/main" id="{D7AF1862-B653-43C1-B2BE-DC47495987DA}"/>
              </a:ext>
            </a:extLst>
          </p:cNvPr>
          <p:cNvSpPr>
            <a:spLocks noChangeShapeType="1"/>
          </p:cNvSpPr>
          <p:nvPr/>
        </p:nvSpPr>
        <p:spPr bwMode="auto">
          <a:xfrm>
            <a:off x="4643438" y="2636838"/>
            <a:ext cx="914400" cy="609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</p:spTree>
  </p:cSld>
  <p:clrMapOvr>
    <a:masterClrMapping/>
  </p:clrMapOvr>
  <p:transition advTm="23369">
    <p:cut thruBlk="1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>
            <a:extLst>
              <a:ext uri="{FF2B5EF4-FFF2-40B4-BE49-F238E27FC236}">
                <a16:creationId xmlns:a16="http://schemas.microsoft.com/office/drawing/2014/main" id="{237E3EF4-01D2-47F2-9C13-E676EBC987A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sr-Cyrl-CS" altLang="en-US"/>
              <a:t>Дијабетично</a:t>
            </a:r>
            <a:r>
              <a:rPr lang="hr-HR" altLang="en-US"/>
              <a:t> </a:t>
            </a:r>
            <a:r>
              <a:rPr lang="sr-Cyrl-CS" altLang="en-US"/>
              <a:t>стопало</a:t>
            </a:r>
            <a:endParaRPr lang="hr-HR" altLang="en-US"/>
          </a:p>
        </p:txBody>
      </p:sp>
      <p:sp>
        <p:nvSpPr>
          <p:cNvPr id="76803" name="Text Box 6">
            <a:extLst>
              <a:ext uri="{FF2B5EF4-FFF2-40B4-BE49-F238E27FC236}">
                <a16:creationId xmlns:a16="http://schemas.microsoft.com/office/drawing/2014/main" id="{8FFCA24F-EEB7-438B-8A4A-859D39B60F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4365625"/>
            <a:ext cx="8281987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sr-Cyrl-CS" altLang="en-US" b="1" u="sng"/>
              <a:t>Улога</a:t>
            </a:r>
            <a:r>
              <a:rPr lang="hr-HR" altLang="en-US" b="1" u="sng"/>
              <a:t> </a:t>
            </a:r>
            <a:r>
              <a:rPr lang="sr-Cyrl-CS" altLang="en-US" b="1" u="sng"/>
              <a:t>улошка</a:t>
            </a:r>
            <a:r>
              <a:rPr lang="hr-HR" altLang="en-US" b="1" u="sng"/>
              <a:t> </a:t>
            </a:r>
          </a:p>
          <a:p>
            <a:pPr eaLnBrk="1" hangingPunct="1"/>
            <a:r>
              <a:rPr lang="sr-Cyrl-CS" altLang="en-US" b="1"/>
              <a:t>Оптерећивање</a:t>
            </a:r>
            <a:r>
              <a:rPr lang="hr-HR" altLang="en-US" b="1"/>
              <a:t> </a:t>
            </a:r>
            <a:r>
              <a:rPr lang="sr-Cyrl-CS" altLang="en-US" b="1"/>
              <a:t>целе</a:t>
            </a:r>
            <a:r>
              <a:rPr lang="hr-HR" altLang="en-US" b="1"/>
              <a:t> </a:t>
            </a:r>
            <a:r>
              <a:rPr lang="sr-Cyrl-CS" altLang="en-US" b="1"/>
              <a:t>површине</a:t>
            </a:r>
            <a:r>
              <a:rPr lang="hr-HR" altLang="en-US" b="1"/>
              <a:t> </a:t>
            </a:r>
            <a:r>
              <a:rPr lang="sr-Cyrl-CS" altLang="en-US" b="1"/>
              <a:t>стопала</a:t>
            </a:r>
            <a:endParaRPr lang="en-US" altLang="en-US" b="1"/>
          </a:p>
          <a:p>
            <a:pPr eaLnBrk="1" hangingPunct="1"/>
            <a:r>
              <a:rPr lang="hr-HR" altLang="en-US" b="1"/>
              <a:t> </a:t>
            </a:r>
            <a:r>
              <a:rPr lang="sr-Cyrl-CS" altLang="en-US" b="1"/>
              <a:t>Осигуравање</a:t>
            </a:r>
            <a:r>
              <a:rPr lang="sl-SI" altLang="en-US" b="1"/>
              <a:t> </a:t>
            </a:r>
            <a:r>
              <a:rPr lang="sr-Cyrl-CS" altLang="en-US" b="1"/>
              <a:t>добре</a:t>
            </a:r>
            <a:r>
              <a:rPr lang="sl-SI" altLang="en-US" b="1"/>
              <a:t> </a:t>
            </a:r>
            <a:r>
              <a:rPr lang="sr-Cyrl-CS" altLang="en-US" b="1"/>
              <a:t>прокрвљености</a:t>
            </a:r>
            <a:r>
              <a:rPr lang="sl-SI" altLang="en-US" b="1"/>
              <a:t> </a:t>
            </a:r>
            <a:r>
              <a:rPr lang="sr-Cyrl-CS" altLang="en-US" b="1"/>
              <a:t>стопала</a:t>
            </a:r>
            <a:r>
              <a:rPr lang="sl-SI" altLang="en-US" b="1"/>
              <a:t>  </a:t>
            </a:r>
            <a:r>
              <a:rPr lang="sr-Cyrl-CS" altLang="en-US" b="1"/>
              <a:t>у</a:t>
            </a:r>
            <a:r>
              <a:rPr lang="sl-SI" altLang="en-US" b="1"/>
              <a:t> </a:t>
            </a:r>
            <a:r>
              <a:rPr lang="sr-Cyrl-CS" altLang="en-US" b="1"/>
              <a:t>фази</a:t>
            </a:r>
            <a:r>
              <a:rPr lang="sl-SI" altLang="en-US" b="1"/>
              <a:t> </a:t>
            </a:r>
            <a:r>
              <a:rPr lang="sr-Cyrl-CS" altLang="en-US" b="1"/>
              <a:t>ослонца</a:t>
            </a:r>
            <a:r>
              <a:rPr lang="sl-SI" altLang="en-US" b="1"/>
              <a:t> </a:t>
            </a:r>
            <a:r>
              <a:rPr lang="sr-Cyrl-CS" altLang="en-US" b="1"/>
              <a:t>и</a:t>
            </a:r>
            <a:r>
              <a:rPr lang="sl-SI" altLang="en-US" b="1"/>
              <a:t> </a:t>
            </a:r>
            <a:r>
              <a:rPr lang="sr-Cyrl-CS" altLang="en-US" b="1"/>
              <a:t>њихања</a:t>
            </a:r>
            <a:r>
              <a:rPr lang="sl-SI" altLang="en-US" b="1"/>
              <a:t> - </a:t>
            </a:r>
            <a:r>
              <a:rPr lang="sr-Cyrl-CS" altLang="en-US" b="1"/>
              <a:t>размењује</a:t>
            </a:r>
            <a:r>
              <a:rPr lang="sl-SI" altLang="en-US" b="1"/>
              <a:t> </a:t>
            </a:r>
            <a:r>
              <a:rPr lang="sr-Cyrl-CS" altLang="en-US" b="1"/>
              <a:t>се</a:t>
            </a:r>
            <a:r>
              <a:rPr lang="sl-SI" altLang="en-US" b="1"/>
              <a:t> </a:t>
            </a:r>
            <a:r>
              <a:rPr lang="sr-Cyrl-CS" altLang="en-US" b="1"/>
              <a:t>пре</a:t>
            </a:r>
            <a:r>
              <a:rPr lang="sl-SI" altLang="en-US" b="1"/>
              <a:t>-</a:t>
            </a:r>
            <a:r>
              <a:rPr lang="sr-Cyrl-CS" altLang="en-US" b="1"/>
              <a:t>и</a:t>
            </a:r>
            <a:r>
              <a:rPr lang="sl-SI" altLang="en-US" b="1"/>
              <a:t> </a:t>
            </a:r>
            <a:r>
              <a:rPr lang="sr-Cyrl-CS" altLang="en-US" b="1"/>
              <a:t>под</a:t>
            </a:r>
            <a:r>
              <a:rPr lang="sl-SI" altLang="en-US" b="1"/>
              <a:t> </a:t>
            </a:r>
            <a:r>
              <a:rPr lang="sr-Cyrl-CS" altLang="en-US" b="1"/>
              <a:t>притисак</a:t>
            </a:r>
            <a:r>
              <a:rPr lang="sl-SI" altLang="en-US" b="1"/>
              <a:t> </a:t>
            </a:r>
            <a:r>
              <a:rPr lang="sr-Cyrl-CS" altLang="en-US" b="1"/>
              <a:t>који</a:t>
            </a:r>
            <a:r>
              <a:rPr lang="sl-SI" altLang="en-US" b="1"/>
              <a:t> </a:t>
            </a:r>
            <a:r>
              <a:rPr lang="sr-Cyrl-CS" altLang="en-US" b="1"/>
              <a:t>преузима</a:t>
            </a:r>
            <a:r>
              <a:rPr lang="sl-SI" altLang="en-US" b="1"/>
              <a:t> </a:t>
            </a:r>
            <a:r>
              <a:rPr lang="sr-Cyrl-CS" altLang="en-US" b="1"/>
              <a:t>улогу</a:t>
            </a:r>
            <a:r>
              <a:rPr lang="sl-SI" altLang="en-US" b="1"/>
              <a:t> </a:t>
            </a:r>
            <a:r>
              <a:rPr lang="sr-Cyrl-CS" altLang="en-US" b="1"/>
              <a:t>венске</a:t>
            </a:r>
            <a:r>
              <a:rPr lang="sl-SI" altLang="en-US" b="1"/>
              <a:t> </a:t>
            </a:r>
            <a:r>
              <a:rPr lang="sr-Cyrl-CS" altLang="en-US" b="1"/>
              <a:t>пумпе</a:t>
            </a:r>
            <a:r>
              <a:rPr lang="sl-SI" altLang="en-US" b="1"/>
              <a:t>.</a:t>
            </a:r>
          </a:p>
          <a:p>
            <a:pPr eaLnBrk="1" hangingPunct="1"/>
            <a:r>
              <a:rPr lang="sr-Cyrl-CS" altLang="en-US" b="1" u="sng"/>
              <a:t>Улога</a:t>
            </a:r>
            <a:r>
              <a:rPr lang="sl-SI" altLang="en-US" b="1" u="sng"/>
              <a:t> </a:t>
            </a:r>
            <a:r>
              <a:rPr lang="sr-Cyrl-CS" altLang="en-US" b="1" u="sng"/>
              <a:t>ципеле</a:t>
            </a:r>
            <a:endParaRPr lang="sl-SI" altLang="en-US" b="1" u="sng"/>
          </a:p>
          <a:p>
            <a:pPr eaLnBrk="1" hangingPunct="1"/>
            <a:r>
              <a:rPr lang="sr-Cyrl-CS" altLang="en-US" b="1"/>
              <a:t>Ограничити</a:t>
            </a:r>
            <a:r>
              <a:rPr lang="sl-SI" altLang="en-US" b="1"/>
              <a:t> </a:t>
            </a:r>
            <a:r>
              <a:rPr lang="sr-Cyrl-CS" altLang="en-US" b="1"/>
              <a:t>обим</a:t>
            </a:r>
            <a:r>
              <a:rPr lang="sl-SI" altLang="en-US" b="1"/>
              <a:t> </a:t>
            </a:r>
            <a:r>
              <a:rPr lang="sr-Cyrl-CS" altLang="en-US" b="1"/>
              <a:t>покрета</a:t>
            </a:r>
            <a:r>
              <a:rPr lang="sl-SI" altLang="en-US" b="1"/>
              <a:t> </a:t>
            </a:r>
            <a:r>
              <a:rPr lang="sr-Cyrl-CS" altLang="en-US" b="1"/>
              <a:t>зглобова</a:t>
            </a:r>
            <a:endParaRPr lang="hr-HR" altLang="en-US" b="1"/>
          </a:p>
        </p:txBody>
      </p:sp>
      <p:pic>
        <p:nvPicPr>
          <p:cNvPr id="76804" name="Picture 9" descr="MVC-008F(svij)1">
            <a:extLst>
              <a:ext uri="{FF2B5EF4-FFF2-40B4-BE49-F238E27FC236}">
                <a16:creationId xmlns:a16="http://schemas.microsoft.com/office/drawing/2014/main" id="{76103FF4-7EE8-400D-A47B-D4AFFE07D9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1857375"/>
            <a:ext cx="2857500" cy="235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05" name="Rectangle 10">
            <a:extLst>
              <a:ext uri="{FF2B5EF4-FFF2-40B4-BE49-F238E27FC236}">
                <a16:creationId xmlns:a16="http://schemas.microsoft.com/office/drawing/2014/main" id="{7A09CE70-E39D-4CBE-A18C-A64D899299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4663" y="1268413"/>
            <a:ext cx="3600450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r>
              <a:rPr lang="hr-HR" altLang="en-US" b="1"/>
              <a:t>PRINCIP KOREKCIJE</a:t>
            </a:r>
          </a:p>
        </p:txBody>
      </p:sp>
      <p:pic>
        <p:nvPicPr>
          <p:cNvPr id="76806" name="Picture 11" descr="Kids-8">
            <a:extLst>
              <a:ext uri="{FF2B5EF4-FFF2-40B4-BE49-F238E27FC236}">
                <a16:creationId xmlns:a16="http://schemas.microsoft.com/office/drawing/2014/main" id="{105B7B2A-A22C-4EB3-8213-FF4450C830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2205038"/>
            <a:ext cx="2436812" cy="208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07" name="Rectangle 12">
            <a:extLst>
              <a:ext uri="{FF2B5EF4-FFF2-40B4-BE49-F238E27FC236}">
                <a16:creationId xmlns:a16="http://schemas.microsoft.com/office/drawing/2014/main" id="{DE6C9877-C1DE-4FB8-A1C1-C915023CCF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1863" y="2781300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sr-Latn-CS" altLang="en-US"/>
              <a:t>+</a:t>
            </a:r>
            <a:endParaRPr lang="en-US" altLang="en-US"/>
          </a:p>
        </p:txBody>
      </p:sp>
      <p:pic>
        <p:nvPicPr>
          <p:cNvPr id="76808" name="Picture 13" descr="Osteo">
            <a:extLst>
              <a:ext uri="{FF2B5EF4-FFF2-40B4-BE49-F238E27FC236}">
                <a16:creationId xmlns:a16="http://schemas.microsoft.com/office/drawing/2014/main" id="{0AD44E6A-E3A7-4C56-82E0-34B2C46E6C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00250"/>
            <a:ext cx="3357563" cy="219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9" name="Picture 14" descr="Charcot">
            <a:extLst>
              <a:ext uri="{FF2B5EF4-FFF2-40B4-BE49-F238E27FC236}">
                <a16:creationId xmlns:a16="http://schemas.microsoft.com/office/drawing/2014/main" id="{8B8F9B25-A2F5-4664-BCA9-FC36A5427A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92150"/>
            <a:ext cx="1584325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10" name="Picture 15" descr="fuss_1a">
            <a:extLst>
              <a:ext uri="{FF2B5EF4-FFF2-40B4-BE49-F238E27FC236}">
                <a16:creationId xmlns:a16="http://schemas.microsoft.com/office/drawing/2014/main" id="{3C03B4BE-C10B-45F4-84AD-213C16BE0C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785813"/>
            <a:ext cx="1951037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30103">
    <p:cut thruBlk="1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10">
            <a:extLst>
              <a:ext uri="{FF2B5EF4-FFF2-40B4-BE49-F238E27FC236}">
                <a16:creationId xmlns:a16="http://schemas.microsoft.com/office/drawing/2014/main" id="{AE84CACF-93AA-41F5-B71C-26EB9CE8D32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hr-HR" altLang="en-US"/>
              <a:t>PES EXCAVATUS</a:t>
            </a:r>
          </a:p>
        </p:txBody>
      </p:sp>
      <p:pic>
        <p:nvPicPr>
          <p:cNvPr id="77827" name="Picture 11" descr="Picture9">
            <a:extLst>
              <a:ext uri="{FF2B5EF4-FFF2-40B4-BE49-F238E27FC236}">
                <a16:creationId xmlns:a16="http://schemas.microsoft.com/office/drawing/2014/main" id="{C7C9F637-8E4B-40B5-8EC4-2B959AA66E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981075"/>
            <a:ext cx="1944688" cy="149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28" name="Picture 12" descr="Picture10">
            <a:extLst>
              <a:ext uri="{FF2B5EF4-FFF2-40B4-BE49-F238E27FC236}">
                <a16:creationId xmlns:a16="http://schemas.microsoft.com/office/drawing/2014/main" id="{B3704ED9-2696-4704-9E00-97F9392F32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2924175"/>
            <a:ext cx="3462337" cy="213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29" name="Picture 13" descr="Picture11">
            <a:extLst>
              <a:ext uri="{FF2B5EF4-FFF2-40B4-BE49-F238E27FC236}">
                <a16:creationId xmlns:a16="http://schemas.microsoft.com/office/drawing/2014/main" id="{E5F32BBA-2658-44B1-BC1B-8D89E423B4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2852738"/>
            <a:ext cx="3487737" cy="218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30" name="Text Box 14">
            <a:extLst>
              <a:ext uri="{FF2B5EF4-FFF2-40B4-BE49-F238E27FC236}">
                <a16:creationId xmlns:a16="http://schemas.microsoft.com/office/drawing/2014/main" id="{58C63BCD-E040-4F83-9111-38447D739B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5500" y="5445125"/>
            <a:ext cx="57816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hr-HR" altLang="en-US" b="1">
                <a:solidFill>
                  <a:schemeClr val="tx2"/>
                </a:solidFill>
              </a:rPr>
              <a:t>Istezanje uzdužnog svoda pomoću uloška</a:t>
            </a:r>
          </a:p>
        </p:txBody>
      </p:sp>
      <p:sp>
        <p:nvSpPr>
          <p:cNvPr id="77831" name="Rectangle 15">
            <a:extLst>
              <a:ext uri="{FF2B5EF4-FFF2-40B4-BE49-F238E27FC236}">
                <a16:creationId xmlns:a16="http://schemas.microsoft.com/office/drawing/2014/main" id="{303F35C1-EA5A-4B9E-ADDD-01717058C0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6463" y="2205038"/>
            <a:ext cx="3600450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r>
              <a:rPr lang="hr-HR" altLang="en-US" b="1"/>
              <a:t>PRINCIP KOREKCIJE</a:t>
            </a:r>
          </a:p>
        </p:txBody>
      </p:sp>
    </p:spTree>
  </p:cSld>
  <p:clrMapOvr>
    <a:masterClrMapping/>
  </p:clrMapOvr>
  <p:transition advTm="13431">
    <p:cut thruBlk="1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>
            <a:extLst>
              <a:ext uri="{FF2B5EF4-FFF2-40B4-BE49-F238E27FC236}">
                <a16:creationId xmlns:a16="http://schemas.microsoft.com/office/drawing/2014/main" id="{0FDDB9BC-6AC3-4076-841C-E44B2952E9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9388" y="533400"/>
            <a:ext cx="7974012" cy="914400"/>
          </a:xfrm>
          <a:noFill/>
        </p:spPr>
        <p:txBody>
          <a:bodyPr/>
          <a:lstStyle/>
          <a:p>
            <a:br>
              <a:rPr lang="en-US" altLang="en-US">
                <a:solidFill>
                  <a:schemeClr val="tx2"/>
                </a:solidFill>
              </a:rPr>
            </a:br>
            <a:endParaRPr lang="hr-HR" altLang="en-US">
              <a:solidFill>
                <a:schemeClr val="tx2"/>
              </a:solidFill>
            </a:endParaRPr>
          </a:p>
        </p:txBody>
      </p:sp>
      <p:sp>
        <p:nvSpPr>
          <p:cNvPr id="78851" name="Text Box 6">
            <a:extLst>
              <a:ext uri="{FF2B5EF4-FFF2-40B4-BE49-F238E27FC236}">
                <a16:creationId xmlns:a16="http://schemas.microsoft.com/office/drawing/2014/main" id="{B04CDDE6-EED9-492B-A577-52E77E3B9A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5445125"/>
            <a:ext cx="8642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r>
              <a:rPr lang="hr-HR" altLang="en-US" b="1">
                <a:solidFill>
                  <a:schemeClr val="tx2"/>
                </a:solidFill>
              </a:rPr>
              <a:t>Uložak od gela ima ulogu “</a:t>
            </a:r>
            <a:r>
              <a:rPr lang="en-US" altLang="en-US" b="1">
                <a:solidFill>
                  <a:schemeClr val="tx2"/>
                </a:solidFill>
              </a:rPr>
              <a:t>a</a:t>
            </a:r>
            <a:r>
              <a:rPr lang="hr-HR" altLang="en-US" b="1">
                <a:solidFill>
                  <a:schemeClr val="tx2"/>
                </a:solidFill>
              </a:rPr>
              <a:t>mortizera”pete,ublažuje sile težine tela</a:t>
            </a:r>
          </a:p>
        </p:txBody>
      </p:sp>
      <p:sp>
        <p:nvSpPr>
          <p:cNvPr id="78852" name="Rectangle 7">
            <a:extLst>
              <a:ext uri="{FF2B5EF4-FFF2-40B4-BE49-F238E27FC236}">
                <a16:creationId xmlns:a16="http://schemas.microsoft.com/office/drawing/2014/main" id="{493111EF-475D-4FEB-BC61-40F1EC775B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6463" y="2205038"/>
            <a:ext cx="3600450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r>
              <a:rPr lang="hr-HR" altLang="en-US" b="1"/>
              <a:t>PRINCIP KOREKCIJE</a:t>
            </a:r>
          </a:p>
        </p:txBody>
      </p:sp>
      <p:pic>
        <p:nvPicPr>
          <p:cNvPr id="78853" name="Picture 8" descr="Petni trn">
            <a:extLst>
              <a:ext uri="{FF2B5EF4-FFF2-40B4-BE49-F238E27FC236}">
                <a16:creationId xmlns:a16="http://schemas.microsoft.com/office/drawing/2014/main" id="{A3750C46-00F0-4360-89B2-834C952221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916113"/>
            <a:ext cx="3492500" cy="273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854" name="Oval 10">
            <a:extLst>
              <a:ext uri="{FF2B5EF4-FFF2-40B4-BE49-F238E27FC236}">
                <a16:creationId xmlns:a16="http://schemas.microsoft.com/office/drawing/2014/main" id="{60DD8114-4713-4EDB-8303-DE8F607588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0113" y="3860800"/>
            <a:ext cx="1152525" cy="574675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78855" name="Picture 11" descr="Petni trn ulozak">
            <a:extLst>
              <a:ext uri="{FF2B5EF4-FFF2-40B4-BE49-F238E27FC236}">
                <a16:creationId xmlns:a16="http://schemas.microsoft.com/office/drawing/2014/main" id="{51A3ACEA-4398-40EA-A2F5-31A924566D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2781300"/>
            <a:ext cx="3368675" cy="172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6" name="Picture 12" descr="93006">
            <a:extLst>
              <a:ext uri="{FF2B5EF4-FFF2-40B4-BE49-F238E27FC236}">
                <a16:creationId xmlns:a16="http://schemas.microsoft.com/office/drawing/2014/main" id="{0905C2E8-2A50-41EE-9759-03558D2E70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2708275"/>
            <a:ext cx="1905000" cy="189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857" name="Rectangle 8">
            <a:extLst>
              <a:ext uri="{FF2B5EF4-FFF2-40B4-BE49-F238E27FC236}">
                <a16:creationId xmlns:a16="http://schemas.microsoft.com/office/drawing/2014/main" id="{C7136928-619D-4BCB-B1A9-80171012FB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685800"/>
            <a:ext cx="513715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hr-HR" altLang="en-US" sz="3200">
                <a:solidFill>
                  <a:schemeClr val="tx2"/>
                </a:solidFill>
              </a:rPr>
              <a:t>CALCAR CALCANEI (Petni trn</a:t>
            </a:r>
            <a:r>
              <a:rPr lang="hr-HR" altLang="en-US">
                <a:solidFill>
                  <a:schemeClr val="tx2"/>
                </a:solidFill>
              </a:rPr>
              <a:t>)</a:t>
            </a:r>
            <a:endParaRPr lang="en-US" altLang="en-US"/>
          </a:p>
        </p:txBody>
      </p:sp>
    </p:spTree>
  </p:cSld>
  <p:clrMapOvr>
    <a:masterClrMapping/>
  </p:clrMapOvr>
  <p:transition advTm="46682">
    <p:cut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B8EB4331-79C6-4DD3-925E-3374E645D0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ONOVNI TIPOVI STOPALA</a:t>
            </a:r>
          </a:p>
        </p:txBody>
      </p:sp>
      <p:pic>
        <p:nvPicPr>
          <p:cNvPr id="16387" name="Picture 4" descr="vrste stopala">
            <a:extLst>
              <a:ext uri="{FF2B5EF4-FFF2-40B4-BE49-F238E27FC236}">
                <a16:creationId xmlns:a16="http://schemas.microsoft.com/office/drawing/2014/main" id="{F5CE82FA-1E96-4D5A-829E-7C1FB9AFE53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8688" y="1500188"/>
            <a:ext cx="6038850" cy="4008437"/>
          </a:xfrm>
          <a:noFill/>
        </p:spPr>
      </p:pic>
    </p:spTree>
  </p:cSld>
  <p:clrMapOvr>
    <a:masterClrMapping/>
  </p:clrMapOvr>
  <p:transition advTm="19375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 descr="006">
            <a:extLst>
              <a:ext uri="{FF2B5EF4-FFF2-40B4-BE49-F238E27FC236}">
                <a16:creationId xmlns:a16="http://schemas.microsoft.com/office/drawing/2014/main" id="{C6F17F79-7D3C-49FA-9160-F730C0EE89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852738"/>
            <a:ext cx="1846262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75" name="Picture 3" descr="007 copy">
            <a:extLst>
              <a:ext uri="{FF2B5EF4-FFF2-40B4-BE49-F238E27FC236}">
                <a16:creationId xmlns:a16="http://schemas.microsoft.com/office/drawing/2014/main" id="{596F9550-212D-431E-B0E2-A099107061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2924175"/>
            <a:ext cx="2251075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76" name="Picture 4" descr="008 copy">
            <a:extLst>
              <a:ext uri="{FF2B5EF4-FFF2-40B4-BE49-F238E27FC236}">
                <a16:creationId xmlns:a16="http://schemas.microsoft.com/office/drawing/2014/main" id="{07ED6BDB-0436-40A5-A62C-232B58949C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2852738"/>
            <a:ext cx="2222500" cy="288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8965" name="Text Box 5">
            <a:extLst>
              <a:ext uri="{FF2B5EF4-FFF2-40B4-BE49-F238E27FC236}">
                <a16:creationId xmlns:a16="http://schemas.microsoft.com/office/drawing/2014/main" id="{6E8DCD2F-C046-46D9-A5B8-ECC5173D0F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268413"/>
            <a:ext cx="8229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sr-Cyrl-C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ПОСТУПАК</a:t>
            </a:r>
            <a:r>
              <a:rPr lang="hr-H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sr-Cyrl-C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УЗИМАЊА</a:t>
            </a:r>
            <a:r>
              <a:rPr lang="hr-H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sr-Cyrl-C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ОТИСКА</a:t>
            </a:r>
            <a:r>
              <a:rPr lang="hr-H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</a:t>
            </a:r>
            <a:r>
              <a:rPr lang="sr-Cyrl-C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КОД</a:t>
            </a:r>
            <a:r>
              <a:rPr lang="hr-H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:  </a:t>
            </a:r>
            <a:r>
              <a:rPr lang="sr-Cyrl-C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ПЛАНОВАЛГУСА</a:t>
            </a:r>
            <a:r>
              <a:rPr lang="hr-H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 advTm="8229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 descr="009 copy">
            <a:extLst>
              <a:ext uri="{FF2B5EF4-FFF2-40B4-BE49-F238E27FC236}">
                <a16:creationId xmlns:a16="http://schemas.microsoft.com/office/drawing/2014/main" id="{96D6AF21-BCC9-4F63-A6CC-DA5E5B93E2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781300"/>
            <a:ext cx="1874838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899" name="Picture 3" descr="010 copy">
            <a:extLst>
              <a:ext uri="{FF2B5EF4-FFF2-40B4-BE49-F238E27FC236}">
                <a16:creationId xmlns:a16="http://schemas.microsoft.com/office/drawing/2014/main" id="{09ED381A-8575-4D1E-854C-D65132EA1B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3716338"/>
            <a:ext cx="2971800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00" name="Picture 4" descr="012">
            <a:extLst>
              <a:ext uri="{FF2B5EF4-FFF2-40B4-BE49-F238E27FC236}">
                <a16:creationId xmlns:a16="http://schemas.microsoft.com/office/drawing/2014/main" id="{65CE97F3-5ED4-4E0E-AA47-8EE8BD8F19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3429000"/>
            <a:ext cx="1855787" cy="247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9989" name="Text Box 5">
            <a:extLst>
              <a:ext uri="{FF2B5EF4-FFF2-40B4-BE49-F238E27FC236}">
                <a16:creationId xmlns:a16="http://schemas.microsoft.com/office/drawing/2014/main" id="{CEE902F1-B461-4567-A708-0C14F24E59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650" y="1341438"/>
            <a:ext cx="7620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sr-Cyrl-R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ПОСТУПАК УЗИМАЊА ОТИСКА КОД ДИЈАБЕТИЧАРА</a:t>
            </a:r>
            <a:endParaRPr lang="hr-HR" sz="28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ransition advTm="6488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>
            <a:extLst>
              <a:ext uri="{FF2B5EF4-FFF2-40B4-BE49-F238E27FC236}">
                <a16:creationId xmlns:a16="http://schemas.microsoft.com/office/drawing/2014/main" id="{5BF3FDF8-757F-479D-9CAA-63B873E84D0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27088" y="0"/>
            <a:ext cx="8316912" cy="685800"/>
          </a:xfrm>
        </p:spPr>
        <p:txBody>
          <a:bodyPr/>
          <a:lstStyle/>
          <a:p>
            <a:pPr>
              <a:defRPr/>
            </a:pPr>
            <a:r>
              <a:rPr lang="sr-Cyrl-CS" sz="1800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ОБРАДА</a:t>
            </a:r>
            <a:r>
              <a:rPr lang="hr-HR" sz="1800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sz="1800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ПОЗИТИВА</a:t>
            </a:r>
            <a:endParaRPr lang="hr-HR" sz="1800" i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1923" name="Text Box 3">
            <a:extLst>
              <a:ext uri="{FF2B5EF4-FFF2-40B4-BE49-F238E27FC236}">
                <a16:creationId xmlns:a16="http://schemas.microsoft.com/office/drawing/2014/main" id="{21F28439-C8CA-496E-9ADF-5FAE0BFAA98D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3348038" y="1700213"/>
            <a:ext cx="501332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hr-HR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-</a:t>
            </a:r>
            <a:r>
              <a:rPr lang="sr-Cyrl-CS" altLang="en-US" sz="2400" dirty="0">
                <a:solidFill>
                  <a:schemeClr val="tx2"/>
                </a:solidFill>
                <a:latin typeface="Times New Roman" panose="02020603050405020304" pitchFamily="18" charset="0"/>
              </a:rPr>
              <a:t>уливање</a:t>
            </a:r>
            <a:r>
              <a:rPr lang="hr-HR" altLang="en-US" sz="2400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sr-Cyrl-CS" altLang="en-US" sz="2400" dirty="0">
                <a:solidFill>
                  <a:schemeClr val="tx2"/>
                </a:solidFill>
                <a:latin typeface="Times New Roman" panose="02020603050405020304" pitchFamily="18" charset="0"/>
              </a:rPr>
              <a:t>гипса</a:t>
            </a:r>
            <a:r>
              <a:rPr lang="hr-HR" altLang="en-US" sz="2400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</a:p>
          <a:p>
            <a:pPr eaLnBrk="1" hangingPunct="1"/>
            <a:r>
              <a:rPr lang="hr-HR" altLang="en-US" sz="2400" dirty="0">
                <a:solidFill>
                  <a:schemeClr val="tx2"/>
                </a:solidFill>
                <a:latin typeface="Times New Roman" panose="02020603050405020304" pitchFamily="18" charset="0"/>
              </a:rPr>
              <a:t>-</a:t>
            </a:r>
            <a:r>
              <a:rPr lang="sr-Cyrl-CS" altLang="en-US" sz="2400" dirty="0">
                <a:solidFill>
                  <a:schemeClr val="tx2"/>
                </a:solidFill>
                <a:latin typeface="Times New Roman" panose="02020603050405020304" pitchFamily="18" charset="0"/>
              </a:rPr>
              <a:t>обрада</a:t>
            </a:r>
            <a:r>
              <a:rPr lang="hr-HR" altLang="en-US" sz="2400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sr-Cyrl-CS" altLang="en-US" sz="2400" dirty="0">
                <a:solidFill>
                  <a:schemeClr val="tx2"/>
                </a:solidFill>
                <a:latin typeface="Times New Roman" panose="02020603050405020304" pitchFamily="18" charset="0"/>
              </a:rPr>
              <a:t>рубова</a:t>
            </a:r>
            <a:endParaRPr lang="hr-HR" altLang="en-US" sz="24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hr-HR" altLang="en-US" sz="2400" dirty="0">
                <a:solidFill>
                  <a:schemeClr val="tx2"/>
                </a:solidFill>
                <a:latin typeface="Times New Roman" panose="02020603050405020304" pitchFamily="18" charset="0"/>
              </a:rPr>
              <a:t>-</a:t>
            </a:r>
            <a:r>
              <a:rPr lang="sr-Cyrl-CS" altLang="en-US" sz="2400" dirty="0">
                <a:solidFill>
                  <a:schemeClr val="tx2"/>
                </a:solidFill>
                <a:latin typeface="Times New Roman" panose="02020603050405020304" pitchFamily="18" charset="0"/>
              </a:rPr>
              <a:t>корекције</a:t>
            </a:r>
            <a:r>
              <a:rPr lang="hr-HR" altLang="en-US" sz="2400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sr-Cyrl-CS" altLang="en-US" sz="2400" dirty="0">
                <a:solidFill>
                  <a:schemeClr val="tx2"/>
                </a:solidFill>
                <a:latin typeface="Times New Roman" panose="02020603050405020304" pitchFamily="18" charset="0"/>
              </a:rPr>
              <a:t>на</a:t>
            </a:r>
            <a:r>
              <a:rPr lang="hr-HR" altLang="en-US" sz="2400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sr-Cyrl-CS" altLang="en-US" sz="2400" dirty="0">
                <a:solidFill>
                  <a:schemeClr val="tx2"/>
                </a:solidFill>
                <a:latin typeface="Times New Roman" panose="02020603050405020304" pitchFamily="18" charset="0"/>
              </a:rPr>
              <a:t>моделу</a:t>
            </a:r>
            <a:endParaRPr lang="hr-HR" altLang="en-US" sz="24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eaLnBrk="1" hangingPunct="1"/>
            <a:endParaRPr lang="hr-HR" altLang="en-US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1924" name="Picture 4" descr="P2120137">
            <a:extLst>
              <a:ext uri="{FF2B5EF4-FFF2-40B4-BE49-F238E27FC236}">
                <a16:creationId xmlns:a16="http://schemas.microsoft.com/office/drawing/2014/main" id="{E15F2D65-69E6-4FB6-A841-8652DE59C0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3573463"/>
            <a:ext cx="3581400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25" name="Picture 5" descr="P2120129">
            <a:extLst>
              <a:ext uri="{FF2B5EF4-FFF2-40B4-BE49-F238E27FC236}">
                <a16:creationId xmlns:a16="http://schemas.microsoft.com/office/drawing/2014/main" id="{3992AFAB-BAFD-4D35-85D7-2462B4C859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576638"/>
            <a:ext cx="3455988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89"/>
    </mc:Choice>
    <mc:Fallback xmlns="">
      <p:transition spd="slow" advTm="10389"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>
            <a:extLst>
              <a:ext uri="{FF2B5EF4-FFF2-40B4-BE49-F238E27FC236}">
                <a16:creationId xmlns:a16="http://schemas.microsoft.com/office/drawing/2014/main" id="{AF5BEC21-CE7B-4B16-8E53-171581C865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69888" y="198438"/>
            <a:ext cx="6450012" cy="428625"/>
          </a:xfrm>
        </p:spPr>
        <p:txBody>
          <a:bodyPr/>
          <a:lstStyle/>
          <a:p>
            <a:endParaRPr lang="hr-HR" altLang="en-US" sz="20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947" name="Text Box 3">
            <a:extLst>
              <a:ext uri="{FF2B5EF4-FFF2-40B4-BE49-F238E27FC236}">
                <a16:creationId xmlns:a16="http://schemas.microsoft.com/office/drawing/2014/main" id="{99DCB78E-E007-4F1C-B87C-11831AC824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2057400"/>
            <a:ext cx="3886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hr-HR" altLang="en-US">
              <a:latin typeface="Times New Roman" panose="02020603050405020304" pitchFamily="18" charset="0"/>
            </a:endParaRPr>
          </a:p>
        </p:txBody>
      </p:sp>
      <p:sp>
        <p:nvSpPr>
          <p:cNvPr id="82948" name="Text Box 4">
            <a:extLst>
              <a:ext uri="{FF2B5EF4-FFF2-40B4-BE49-F238E27FC236}">
                <a16:creationId xmlns:a16="http://schemas.microsoft.com/office/drawing/2014/main" id="{5D09843A-A87B-4BA2-8298-71302B0B8A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0113" y="2565400"/>
            <a:ext cx="2667000" cy="218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sr-Cyrl-CS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ДИАБЕТЕС</a:t>
            </a:r>
            <a:r>
              <a:rPr lang="hr-HR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: </a:t>
            </a:r>
            <a:r>
              <a:rPr lang="hr-HR" altLang="en-US">
                <a:latin typeface="Times New Roman" panose="02020603050405020304" pitchFamily="18" charset="0"/>
              </a:rPr>
              <a:t>       </a:t>
            </a:r>
            <a:r>
              <a:rPr lang="hr-HR" altLang="en-US">
                <a:solidFill>
                  <a:schemeClr val="tx2"/>
                </a:solidFill>
                <a:latin typeface="Times New Roman" panose="02020603050405020304" pitchFamily="18" charset="0"/>
              </a:rPr>
              <a:t>-</a:t>
            </a:r>
            <a:r>
              <a:rPr lang="sr-Cyrl-CS" altLang="en-US">
                <a:solidFill>
                  <a:schemeClr val="tx2"/>
                </a:solidFill>
                <a:latin typeface="Times New Roman" panose="02020603050405020304" pitchFamily="18" charset="0"/>
              </a:rPr>
              <a:t>нема</a:t>
            </a:r>
            <a:r>
              <a:rPr lang="hr-HR" altLang="en-US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sr-Cyrl-CS" altLang="en-US">
                <a:solidFill>
                  <a:schemeClr val="tx2"/>
                </a:solidFill>
                <a:latin typeface="Times New Roman" panose="02020603050405020304" pitchFamily="18" charset="0"/>
              </a:rPr>
              <a:t>корекције</a:t>
            </a:r>
            <a:endParaRPr lang="hr-HR" altLang="en-US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hr-HR" altLang="en-US" sz="2000">
              <a:solidFill>
                <a:srgbClr val="FFFF00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sr-Cyrl-CS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ПЕТНИ</a:t>
            </a:r>
            <a:r>
              <a:rPr lang="hr-HR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sr-Cyrl-CS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ТРН</a:t>
            </a:r>
            <a:r>
              <a:rPr lang="hr-HR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:</a:t>
            </a:r>
            <a:r>
              <a:rPr lang="hr-HR" altLang="en-US">
                <a:latin typeface="Times New Roman" panose="02020603050405020304" pitchFamily="18" charset="0"/>
              </a:rPr>
              <a:t>          </a:t>
            </a:r>
            <a:r>
              <a:rPr lang="hr-HR" altLang="en-US">
                <a:solidFill>
                  <a:schemeClr val="tx2"/>
                </a:solidFill>
                <a:latin typeface="Times New Roman" panose="02020603050405020304" pitchFamily="18" charset="0"/>
              </a:rPr>
              <a:t>-</a:t>
            </a:r>
            <a:r>
              <a:rPr lang="sr-Cyrl-CS" altLang="en-US">
                <a:solidFill>
                  <a:schemeClr val="tx2"/>
                </a:solidFill>
                <a:latin typeface="Times New Roman" panose="02020603050405020304" pitchFamily="18" charset="0"/>
              </a:rPr>
              <a:t>растерећење</a:t>
            </a:r>
            <a:r>
              <a:rPr lang="hr-HR" altLang="en-US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sr-Cyrl-CS" altLang="en-US">
                <a:solidFill>
                  <a:schemeClr val="tx2"/>
                </a:solidFill>
                <a:latin typeface="Times New Roman" panose="02020603050405020304" pitchFamily="18" charset="0"/>
              </a:rPr>
              <a:t>пете</a:t>
            </a:r>
            <a:endParaRPr lang="hr-HR" altLang="en-US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2949" name="Picture 5" descr="P2140138">
            <a:extLst>
              <a:ext uri="{FF2B5EF4-FFF2-40B4-BE49-F238E27FC236}">
                <a16:creationId xmlns:a16="http://schemas.microsoft.com/office/drawing/2014/main" id="{6C8B59B9-AE5B-46A1-BBC9-FEA342B777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209800"/>
            <a:ext cx="39624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79"/>
    </mc:Choice>
    <mc:Fallback xmlns="">
      <p:transition spd="slow" advTm="6279"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>
            <a:extLst>
              <a:ext uri="{FF2B5EF4-FFF2-40B4-BE49-F238E27FC236}">
                <a16:creationId xmlns:a16="http://schemas.microsoft.com/office/drawing/2014/main" id="{7611AFF3-DCED-47A4-8AAE-FD7A62270E1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00113" y="620713"/>
            <a:ext cx="7772400" cy="1143000"/>
          </a:xfrm>
        </p:spPr>
        <p:txBody>
          <a:bodyPr/>
          <a:lstStyle/>
          <a:p>
            <a:r>
              <a:rPr lang="hr-HR" altLang="en-US" dirty="0">
                <a:solidFill>
                  <a:srgbClr val="FF0000"/>
                </a:solidFill>
              </a:rPr>
              <a:t>MA</a:t>
            </a:r>
            <a:r>
              <a:rPr lang="sr-Cyrl-RS" altLang="en-US" dirty="0">
                <a:solidFill>
                  <a:srgbClr val="FF0000"/>
                </a:solidFill>
              </a:rPr>
              <a:t>ТЕРИЈАЛИ</a:t>
            </a:r>
            <a:endParaRPr lang="hr-HR" altLang="en-US" dirty="0">
              <a:solidFill>
                <a:srgbClr val="FF0000"/>
              </a:solidFill>
            </a:endParaRPr>
          </a:p>
        </p:txBody>
      </p:sp>
      <p:pic>
        <p:nvPicPr>
          <p:cNvPr id="83971" name="Picture 3" descr="016">
            <a:extLst>
              <a:ext uri="{FF2B5EF4-FFF2-40B4-BE49-F238E27FC236}">
                <a16:creationId xmlns:a16="http://schemas.microsoft.com/office/drawing/2014/main" id="{EA866CD1-459D-49B2-9B59-55211FCD5A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981200"/>
            <a:ext cx="57150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7811"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>
            <a:extLst>
              <a:ext uri="{FF2B5EF4-FFF2-40B4-BE49-F238E27FC236}">
                <a16:creationId xmlns:a16="http://schemas.microsoft.com/office/drawing/2014/main" id="{D4BDCFAB-E6CA-4F07-85E7-F99B18A262B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11188" y="0"/>
            <a:ext cx="7543800" cy="814388"/>
          </a:xfrm>
        </p:spPr>
        <p:txBody>
          <a:bodyPr/>
          <a:lstStyle/>
          <a:p>
            <a:r>
              <a:rPr lang="sr-Cyrl-CS" altLang="en-US">
                <a:solidFill>
                  <a:srgbClr val="FF0000"/>
                </a:solidFill>
              </a:rPr>
              <a:t>ТЕХНОЛОГИЈА</a:t>
            </a:r>
            <a:r>
              <a:rPr lang="hr-HR" altLang="en-US">
                <a:solidFill>
                  <a:srgbClr val="FF0000"/>
                </a:solidFill>
              </a:rPr>
              <a:t> </a:t>
            </a:r>
            <a:r>
              <a:rPr lang="sr-Cyrl-CS" altLang="en-US">
                <a:solidFill>
                  <a:srgbClr val="FF0000"/>
                </a:solidFill>
              </a:rPr>
              <a:t>ИЗРАДЕ</a:t>
            </a:r>
            <a:endParaRPr lang="hr-HR" altLang="en-US">
              <a:solidFill>
                <a:srgbClr val="FF0000"/>
              </a:solidFill>
            </a:endParaRPr>
          </a:p>
        </p:txBody>
      </p:sp>
      <p:sp>
        <p:nvSpPr>
          <p:cNvPr id="84995" name="Text Box 3">
            <a:extLst>
              <a:ext uri="{FF2B5EF4-FFF2-40B4-BE49-F238E27FC236}">
                <a16:creationId xmlns:a16="http://schemas.microsoft.com/office/drawing/2014/main" id="{F0C597FA-03A7-47CF-AE4C-E1C5DEB7F1E7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930275" y="727075"/>
            <a:ext cx="6308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hr-HR" altLang="en-US">
              <a:latin typeface="Times New Roman" panose="02020603050405020304" pitchFamily="18" charset="0"/>
            </a:endParaRPr>
          </a:p>
        </p:txBody>
      </p:sp>
      <p:sp>
        <p:nvSpPr>
          <p:cNvPr id="84996" name="Text Box 5">
            <a:extLst>
              <a:ext uri="{FF2B5EF4-FFF2-40B4-BE49-F238E27FC236}">
                <a16:creationId xmlns:a16="http://schemas.microsoft.com/office/drawing/2014/main" id="{5DAF4A52-8488-4765-B5FF-25B1D793A7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3575" y="1484313"/>
            <a:ext cx="533400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hr-HR" altLang="en-US" dirty="0">
                <a:solidFill>
                  <a:schemeClr val="tx2"/>
                </a:solidFill>
                <a:latin typeface="Times New Roman" panose="02020603050405020304" pitchFamily="18" charset="0"/>
              </a:rPr>
              <a:t>-</a:t>
            </a:r>
            <a:r>
              <a:rPr lang="sr-Cyrl-CS" altLang="en-US" sz="2400" dirty="0">
                <a:solidFill>
                  <a:schemeClr val="tx2"/>
                </a:solidFill>
                <a:latin typeface="Times New Roman" panose="02020603050405020304" pitchFamily="18" charset="0"/>
              </a:rPr>
              <a:t>припрема</a:t>
            </a:r>
            <a:r>
              <a:rPr lang="hr-HR" altLang="en-US" sz="2400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sr-Cyrl-CS" altLang="en-US" sz="2400" dirty="0">
                <a:solidFill>
                  <a:schemeClr val="tx2"/>
                </a:solidFill>
                <a:latin typeface="Times New Roman" panose="02020603050405020304" pitchFamily="18" charset="0"/>
              </a:rPr>
              <a:t>материјала</a:t>
            </a:r>
            <a:endParaRPr lang="hr-HR" altLang="en-US" sz="24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hr-HR" altLang="en-US" sz="2400" dirty="0">
                <a:solidFill>
                  <a:schemeClr val="tx2"/>
                </a:solidFill>
                <a:latin typeface="Times New Roman" panose="02020603050405020304" pitchFamily="18" charset="0"/>
              </a:rPr>
              <a:t>-</a:t>
            </a:r>
            <a:r>
              <a:rPr lang="sr-Cyrl-CS" altLang="en-US" sz="2400" dirty="0">
                <a:solidFill>
                  <a:schemeClr val="tx2"/>
                </a:solidFill>
                <a:latin typeface="Times New Roman" panose="02020603050405020304" pitchFamily="18" charset="0"/>
              </a:rPr>
              <a:t>загревање</a:t>
            </a:r>
            <a:endParaRPr lang="hr-HR" altLang="en-US" sz="24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hr-HR" altLang="en-US" sz="2400" dirty="0">
                <a:solidFill>
                  <a:schemeClr val="tx2"/>
                </a:solidFill>
                <a:latin typeface="Times New Roman" panose="02020603050405020304" pitchFamily="18" charset="0"/>
              </a:rPr>
              <a:t>-</a:t>
            </a:r>
            <a:r>
              <a:rPr lang="sr-Cyrl-CS" altLang="en-US" sz="2400" dirty="0">
                <a:solidFill>
                  <a:schemeClr val="tx2"/>
                </a:solidFill>
                <a:latin typeface="Times New Roman" panose="02020603050405020304" pitchFamily="18" charset="0"/>
              </a:rPr>
              <a:t>вакумско</a:t>
            </a:r>
            <a:r>
              <a:rPr lang="hr-HR" altLang="en-US" sz="2400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sr-Cyrl-CS" altLang="en-US" sz="2400" dirty="0">
                <a:solidFill>
                  <a:schemeClr val="tx2"/>
                </a:solidFill>
                <a:latin typeface="Times New Roman" panose="02020603050405020304" pitchFamily="18" charset="0"/>
              </a:rPr>
              <a:t>обликовање</a:t>
            </a:r>
            <a:endParaRPr lang="hr-HR" altLang="en-US" sz="24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hr-HR" altLang="en-US" sz="2400" dirty="0">
                <a:solidFill>
                  <a:schemeClr val="tx2"/>
                </a:solidFill>
                <a:latin typeface="Times New Roman" panose="02020603050405020304" pitchFamily="18" charset="0"/>
              </a:rPr>
              <a:t>-</a:t>
            </a:r>
            <a:r>
              <a:rPr lang="sr-Cyrl-CS" altLang="en-US" sz="2400" dirty="0">
                <a:solidFill>
                  <a:schemeClr val="tx2"/>
                </a:solidFill>
                <a:latin typeface="Times New Roman" panose="02020603050405020304" pitchFamily="18" charset="0"/>
              </a:rPr>
              <a:t>брушење</a:t>
            </a:r>
            <a:endParaRPr lang="hr-HR" altLang="en-US" sz="24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4997" name="Picture 6" descr="017">
            <a:extLst>
              <a:ext uri="{FF2B5EF4-FFF2-40B4-BE49-F238E27FC236}">
                <a16:creationId xmlns:a16="http://schemas.microsoft.com/office/drawing/2014/main" id="{8AF491A9-F51F-40A3-B9CD-D690A4DCD7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4149725"/>
            <a:ext cx="2303463" cy="197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998" name="Picture 7" descr="019">
            <a:extLst>
              <a:ext uri="{FF2B5EF4-FFF2-40B4-BE49-F238E27FC236}">
                <a16:creationId xmlns:a16="http://schemas.microsoft.com/office/drawing/2014/main" id="{19399DD4-1A05-43C9-9007-94FCDFC4C3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4221163"/>
            <a:ext cx="1511300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999" name="Picture 8" descr="018">
            <a:extLst>
              <a:ext uri="{FF2B5EF4-FFF2-40B4-BE49-F238E27FC236}">
                <a16:creationId xmlns:a16="http://schemas.microsoft.com/office/drawing/2014/main" id="{F3A69125-0F1A-4F02-B9F7-1E1B7E20D1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4149725"/>
            <a:ext cx="2582863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42"/>
    </mc:Choice>
    <mc:Fallback xmlns="">
      <p:transition spd="slow" advTm="10342"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>
            <a:extLst>
              <a:ext uri="{FF2B5EF4-FFF2-40B4-BE49-F238E27FC236}">
                <a16:creationId xmlns:a16="http://schemas.microsoft.com/office/drawing/2014/main" id="{48891026-2562-4ADF-A265-93E055CFADF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543800" cy="503237"/>
          </a:xfrm>
        </p:spPr>
        <p:txBody>
          <a:bodyPr/>
          <a:lstStyle/>
          <a:p>
            <a:r>
              <a:rPr lang="sr-Cyrl-CS" altLang="en-US">
                <a:solidFill>
                  <a:srgbClr val="FF0000"/>
                </a:solidFill>
              </a:rPr>
              <a:t>ТЕХНОЛОГИЈА</a:t>
            </a:r>
            <a:r>
              <a:rPr lang="hr-HR" altLang="en-US">
                <a:solidFill>
                  <a:srgbClr val="FF0000"/>
                </a:solidFill>
              </a:rPr>
              <a:t> </a:t>
            </a:r>
            <a:r>
              <a:rPr lang="sr-Cyrl-CS" altLang="en-US">
                <a:solidFill>
                  <a:srgbClr val="FF0000"/>
                </a:solidFill>
              </a:rPr>
              <a:t>ИЗРАДЕ</a:t>
            </a:r>
            <a:endParaRPr lang="hr-HR" altLang="en-US">
              <a:solidFill>
                <a:srgbClr val="FF0000"/>
              </a:solidFill>
            </a:endParaRPr>
          </a:p>
        </p:txBody>
      </p:sp>
      <p:sp>
        <p:nvSpPr>
          <p:cNvPr id="86019" name="Text Box 3">
            <a:extLst>
              <a:ext uri="{FF2B5EF4-FFF2-40B4-BE49-F238E27FC236}">
                <a16:creationId xmlns:a16="http://schemas.microsoft.com/office/drawing/2014/main" id="{B7D03B7C-DA79-4D81-9A35-5CBD871C735A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930275" y="727075"/>
            <a:ext cx="6308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hr-HR" altLang="en-US">
              <a:latin typeface="Times New Roman" panose="02020603050405020304" pitchFamily="18" charset="0"/>
            </a:endParaRPr>
          </a:p>
        </p:txBody>
      </p:sp>
      <p:sp>
        <p:nvSpPr>
          <p:cNvPr id="86020" name="Text Box 4">
            <a:extLst>
              <a:ext uri="{FF2B5EF4-FFF2-40B4-BE49-F238E27FC236}">
                <a16:creationId xmlns:a16="http://schemas.microsoft.com/office/drawing/2014/main" id="{E2D74C00-0BA0-4ECF-998C-716F0A4A6E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2667000"/>
            <a:ext cx="2590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hr-HR" altLang="en-US">
              <a:latin typeface="Times New Roman" panose="02020603050405020304" pitchFamily="18" charset="0"/>
            </a:endParaRPr>
          </a:p>
        </p:txBody>
      </p:sp>
      <p:sp>
        <p:nvSpPr>
          <p:cNvPr id="86021" name="Text Box 5">
            <a:extLst>
              <a:ext uri="{FF2B5EF4-FFF2-40B4-BE49-F238E27FC236}">
                <a16:creationId xmlns:a16="http://schemas.microsoft.com/office/drawing/2014/main" id="{19E9F984-B7F9-44E3-B6AB-B0FD20DC56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3575" y="1484313"/>
            <a:ext cx="53340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hr-HR" altLang="en-US" dirty="0">
                <a:solidFill>
                  <a:schemeClr val="tx2"/>
                </a:solidFill>
                <a:latin typeface="Times New Roman" panose="02020603050405020304" pitchFamily="18" charset="0"/>
              </a:rPr>
              <a:t>-</a:t>
            </a:r>
            <a:r>
              <a:rPr lang="sr-Cyrl-RS" altLang="en-US" sz="2400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вакуумско</a:t>
            </a:r>
            <a:r>
              <a:rPr lang="sr-Cyrl-RS" altLang="en-US" sz="2400" dirty="0">
                <a:solidFill>
                  <a:schemeClr val="tx2"/>
                </a:solidFill>
                <a:latin typeface="Times New Roman" panose="02020603050405020304" pitchFamily="18" charset="0"/>
              </a:rPr>
              <a:t> обликовање</a:t>
            </a:r>
            <a:endParaRPr lang="hr-HR" altLang="en-US" sz="24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hr-HR" altLang="en-US" sz="2400" dirty="0">
                <a:solidFill>
                  <a:schemeClr val="tx2"/>
                </a:solidFill>
                <a:latin typeface="Times New Roman" panose="02020603050405020304" pitchFamily="18" charset="0"/>
              </a:rPr>
              <a:t>-</a:t>
            </a:r>
            <a:r>
              <a:rPr lang="sr-Cyrl-RS" altLang="en-US" sz="2400" dirty="0">
                <a:solidFill>
                  <a:schemeClr val="tx2"/>
                </a:solidFill>
                <a:latin typeface="Times New Roman" panose="02020603050405020304" pitchFamily="18" charset="0"/>
              </a:rPr>
              <a:t>брушење</a:t>
            </a:r>
            <a:endParaRPr lang="hr-HR" altLang="en-US" sz="24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6022" name="Picture 6" descr="Picture 007">
            <a:extLst>
              <a:ext uri="{FF2B5EF4-FFF2-40B4-BE49-F238E27FC236}">
                <a16:creationId xmlns:a16="http://schemas.microsoft.com/office/drawing/2014/main" id="{D5E7B16D-E0FD-40DB-B061-56D4F6D2E3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3429000"/>
            <a:ext cx="2268538" cy="309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023" name="Picture 7" descr="Picture 006">
            <a:extLst>
              <a:ext uri="{FF2B5EF4-FFF2-40B4-BE49-F238E27FC236}">
                <a16:creationId xmlns:a16="http://schemas.microsoft.com/office/drawing/2014/main" id="{04213874-553F-41E3-8394-737E5DCCE7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924175"/>
            <a:ext cx="2814638" cy="314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024" name="Picture 8" descr="Picture 009">
            <a:extLst>
              <a:ext uri="{FF2B5EF4-FFF2-40B4-BE49-F238E27FC236}">
                <a16:creationId xmlns:a16="http://schemas.microsoft.com/office/drawing/2014/main" id="{F0F71B67-4A62-4925-95A0-E3C11E9183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205038"/>
            <a:ext cx="2551113" cy="308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86"/>
    </mc:Choice>
    <mc:Fallback xmlns="">
      <p:transition spd="slow" advTm="4886"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ext Box 3">
            <a:extLst>
              <a:ext uri="{FF2B5EF4-FFF2-40B4-BE49-F238E27FC236}">
                <a16:creationId xmlns:a16="http://schemas.microsoft.com/office/drawing/2014/main" id="{F724482A-E9B1-4231-875E-FF98C4987501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930275" y="727075"/>
            <a:ext cx="6308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hr-HR" altLang="en-US">
              <a:latin typeface="Times New Roman" panose="02020603050405020304" pitchFamily="18" charset="0"/>
            </a:endParaRPr>
          </a:p>
        </p:txBody>
      </p:sp>
      <p:sp>
        <p:nvSpPr>
          <p:cNvPr id="87043" name="Text Box 4">
            <a:extLst>
              <a:ext uri="{FF2B5EF4-FFF2-40B4-BE49-F238E27FC236}">
                <a16:creationId xmlns:a16="http://schemas.microsoft.com/office/drawing/2014/main" id="{84CA73E9-D7F1-4F18-AA83-B6FE19925F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2667000"/>
            <a:ext cx="2590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hr-HR" altLang="en-US">
              <a:latin typeface="Times New Roman" panose="02020603050405020304" pitchFamily="18" charset="0"/>
            </a:endParaRPr>
          </a:p>
        </p:txBody>
      </p:sp>
      <p:pic>
        <p:nvPicPr>
          <p:cNvPr id="87044" name="Picture 9" descr="1">
            <a:extLst>
              <a:ext uri="{FF2B5EF4-FFF2-40B4-BE49-F238E27FC236}">
                <a16:creationId xmlns:a16="http://schemas.microsoft.com/office/drawing/2014/main" id="{6800B803-666C-4A54-961E-B5FC1B36F3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2523" name="Rectangle 11">
            <a:extLst>
              <a:ext uri="{FF2B5EF4-FFF2-40B4-BE49-F238E27FC236}">
                <a16:creationId xmlns:a16="http://schemas.microsoft.com/office/drawing/2014/main" id="{0BD30AC8-0E15-4E0F-B124-4FF1529A53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333375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sr-Latn-CS" sz="40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PITANJA...</a:t>
            </a:r>
            <a:endParaRPr lang="de-DE" sz="4000" b="1">
              <a:solidFill>
                <a:srgbClr val="FFFF00"/>
              </a:solidFill>
              <a:latin typeface="Arial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924"/>
    </mc:Choice>
    <mc:Fallback xmlns="">
      <p:transition spd="slow" advTm="4924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7" name="Rectangle 5">
            <a:extLst>
              <a:ext uri="{FF2B5EF4-FFF2-40B4-BE49-F238E27FC236}">
                <a16:creationId xmlns:a16="http://schemas.microsoft.com/office/drawing/2014/main" id="{1EA395C2-9FD0-47C0-B672-CEF3DA6C8F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403350" y="1484313"/>
            <a:ext cx="6831013" cy="533400"/>
          </a:xfrm>
        </p:spPr>
        <p:txBody>
          <a:bodyPr/>
          <a:lstStyle/>
          <a:p>
            <a:pPr>
              <a:defRPr/>
            </a:pPr>
            <a:r>
              <a:rPr lang="sr-Cyrl-CS" sz="2800" i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АКТИВНО</a:t>
            </a:r>
            <a:r>
              <a:rPr lang="en-GB" sz="2800" i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sz="2800" i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КРЕТАЊЕ</a:t>
            </a:r>
            <a:r>
              <a:rPr lang="en-GB" sz="2800" i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= </a:t>
            </a:r>
            <a:r>
              <a:rPr lang="sr-Cyrl-CS" sz="2800" i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ЛЕК</a:t>
            </a:r>
            <a:endParaRPr lang="en-US" sz="2800" i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1026" name="Object 7">
            <a:extLst>
              <a:ext uri="{FF2B5EF4-FFF2-40B4-BE49-F238E27FC236}">
                <a16:creationId xmlns:a16="http://schemas.microsoft.com/office/drawing/2014/main" id="{75D65B5A-B605-4928-975D-83661535EAE0}"/>
              </a:ext>
            </a:extLst>
          </p:cNvPr>
          <p:cNvGraphicFramePr>
            <a:graphicFrameLocks noGrp="1" noChangeAspect="1"/>
          </p:cNvGraphicFramePr>
          <p:nvPr>
            <p:ph type="clipArt" sz="half" idx="2"/>
          </p:nvPr>
        </p:nvGraphicFramePr>
        <p:xfrm>
          <a:off x="5364163" y="2216150"/>
          <a:ext cx="3121025" cy="279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Clip" r:id="rId3" imgW="6271920" imgH="5448240" progId="MS_ClipArt_Gallery.2">
                  <p:embed/>
                </p:oleObj>
              </mc:Choice>
              <mc:Fallback>
                <p:oleObj name="Clip" r:id="rId3" imgW="6271920" imgH="5448240" progId="MS_ClipArt_Gallery.2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4163" y="2216150"/>
                        <a:ext cx="3121025" cy="279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Rectangle 8">
            <a:extLst>
              <a:ext uri="{FF2B5EF4-FFF2-40B4-BE49-F238E27FC236}">
                <a16:creationId xmlns:a16="http://schemas.microsoft.com/office/drawing/2014/main" id="{A10442B5-5163-4D36-B994-AD925F99DC4D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2143125"/>
            <a:ext cx="5041900" cy="2786063"/>
          </a:xfrm>
        </p:spPr>
        <p:txBody>
          <a:bodyPr/>
          <a:lstStyle/>
          <a:p>
            <a:pPr marL="0" indent="0">
              <a:lnSpc>
                <a:spcPct val="80000"/>
              </a:lnSpc>
            </a:pPr>
            <a:r>
              <a:rPr lang="sr-Cyrl-CS" altLang="en-US" b="1"/>
              <a:t>Стопало</a:t>
            </a:r>
            <a:r>
              <a:rPr lang="sr-Latn-CS" altLang="en-US" b="1"/>
              <a:t> </a:t>
            </a:r>
            <a:r>
              <a:rPr lang="sr-Cyrl-CS" altLang="en-US" b="1"/>
              <a:t>је</a:t>
            </a:r>
            <a:r>
              <a:rPr lang="sr-Latn-CS" altLang="en-US" b="1"/>
              <a:t> </a:t>
            </a:r>
            <a:r>
              <a:rPr lang="sr-Cyrl-CS" altLang="en-US" b="1"/>
              <a:t>свакодневно</a:t>
            </a:r>
            <a:r>
              <a:rPr lang="sr-Latn-CS" altLang="en-US" b="1"/>
              <a:t> </a:t>
            </a:r>
            <a:r>
              <a:rPr lang="sr-Cyrl-CS" altLang="en-US" b="1"/>
              <a:t>изложено</a:t>
            </a:r>
            <a:r>
              <a:rPr lang="sr-Latn-CS" altLang="en-US" b="1"/>
              <a:t> </a:t>
            </a:r>
            <a:r>
              <a:rPr lang="sr-Cyrl-CS" altLang="en-US" b="1"/>
              <a:t>изузетно</a:t>
            </a:r>
            <a:r>
              <a:rPr lang="sr-Latn-CS" altLang="en-US" b="1"/>
              <a:t> </a:t>
            </a:r>
            <a:r>
              <a:rPr lang="sr-Cyrl-CS" altLang="en-US" b="1"/>
              <a:t>великим</a:t>
            </a:r>
            <a:r>
              <a:rPr lang="sr-Latn-CS" altLang="en-US" b="1"/>
              <a:t> </a:t>
            </a:r>
            <a:r>
              <a:rPr lang="sr-Cyrl-CS" altLang="en-US" b="1"/>
              <a:t>напорима</a:t>
            </a:r>
            <a:r>
              <a:rPr lang="sr-Latn-CS" altLang="en-US" b="1"/>
              <a:t>. </a:t>
            </a:r>
            <a:r>
              <a:rPr lang="sr-Cyrl-CS" altLang="en-US" b="1"/>
              <a:t>Обућа</a:t>
            </a:r>
            <a:r>
              <a:rPr lang="sr-Latn-CS" altLang="en-US" b="1"/>
              <a:t> </a:t>
            </a:r>
            <a:r>
              <a:rPr lang="sr-Cyrl-CS" altLang="en-US" b="1"/>
              <a:t>коју</a:t>
            </a:r>
            <a:r>
              <a:rPr lang="sr-Latn-CS" altLang="en-US" b="1"/>
              <a:t> </a:t>
            </a:r>
            <a:r>
              <a:rPr lang="sr-Cyrl-CS" altLang="en-US" b="1"/>
              <a:t>носимо</a:t>
            </a:r>
            <a:r>
              <a:rPr lang="sr-Latn-CS" altLang="en-US" b="1"/>
              <a:t> </a:t>
            </a:r>
            <a:r>
              <a:rPr lang="sr-Cyrl-CS" altLang="en-US" b="1"/>
              <a:t>не</a:t>
            </a:r>
            <a:r>
              <a:rPr lang="en-US" altLang="en-US" b="1"/>
              <a:t> </a:t>
            </a:r>
            <a:r>
              <a:rPr lang="sr-Cyrl-CS" altLang="en-US" b="1"/>
              <a:t>осигурава</a:t>
            </a:r>
            <a:r>
              <a:rPr lang="sr-Latn-CS" altLang="en-US" b="1"/>
              <a:t> </a:t>
            </a:r>
            <a:r>
              <a:rPr lang="sr-Cyrl-CS" altLang="en-US" b="1"/>
              <a:t>оптимални</a:t>
            </a:r>
            <a:r>
              <a:rPr lang="sr-Latn-CS" altLang="en-US" b="1"/>
              <a:t> </a:t>
            </a:r>
            <a:r>
              <a:rPr lang="sr-Cyrl-CS" altLang="en-US" b="1"/>
              <a:t>однос</a:t>
            </a:r>
            <a:r>
              <a:rPr lang="sr-Latn-CS" altLang="en-US" b="1"/>
              <a:t> </a:t>
            </a:r>
            <a:r>
              <a:rPr lang="sr-Cyrl-CS" altLang="en-US" b="1"/>
              <a:t>између</a:t>
            </a:r>
            <a:r>
              <a:rPr lang="sr-Latn-CS" altLang="en-US" b="1"/>
              <a:t> </a:t>
            </a:r>
            <a:r>
              <a:rPr lang="sr-Cyrl-CS" altLang="en-US" b="1"/>
              <a:t>доње</a:t>
            </a:r>
            <a:r>
              <a:rPr lang="sr-Latn-CS" altLang="en-US" b="1"/>
              <a:t> </a:t>
            </a:r>
            <a:r>
              <a:rPr lang="sr-Cyrl-CS" altLang="en-US" b="1"/>
              <a:t>површине</a:t>
            </a:r>
            <a:r>
              <a:rPr lang="sr-Latn-CS" altLang="en-US" b="1"/>
              <a:t> </a:t>
            </a:r>
            <a:r>
              <a:rPr lang="sr-Cyrl-CS" altLang="en-US" b="1"/>
              <a:t>стопала</a:t>
            </a:r>
            <a:r>
              <a:rPr lang="sr-Latn-CS" altLang="en-US" b="1"/>
              <a:t> </a:t>
            </a:r>
            <a:r>
              <a:rPr lang="sr-Cyrl-CS" altLang="en-US" b="1"/>
              <a:t>и</a:t>
            </a:r>
            <a:r>
              <a:rPr lang="sr-Latn-CS" altLang="en-US" b="1"/>
              <a:t> </a:t>
            </a:r>
            <a:r>
              <a:rPr lang="sr-Cyrl-CS" altLang="en-US" b="1"/>
              <a:t>површине</a:t>
            </a:r>
            <a:r>
              <a:rPr lang="sr-Latn-CS" altLang="en-US" b="1"/>
              <a:t> </a:t>
            </a:r>
            <a:r>
              <a:rPr lang="sr-Cyrl-CS" altLang="en-US" b="1"/>
              <a:t>по</a:t>
            </a:r>
            <a:r>
              <a:rPr lang="sr-Latn-CS" altLang="en-US" b="1"/>
              <a:t> </a:t>
            </a:r>
            <a:r>
              <a:rPr lang="sr-Cyrl-CS" altLang="en-US" b="1"/>
              <a:t>којој</a:t>
            </a:r>
            <a:r>
              <a:rPr lang="sr-Latn-CS" altLang="en-US" b="1"/>
              <a:t> </a:t>
            </a:r>
            <a:r>
              <a:rPr lang="sr-Cyrl-CS" altLang="en-US" b="1"/>
              <a:t>ходамо</a:t>
            </a:r>
            <a:r>
              <a:rPr lang="sr-Latn-CS" altLang="en-US" b="1"/>
              <a:t>.</a:t>
            </a:r>
            <a:endParaRPr lang="en-US" altLang="en-US" b="1"/>
          </a:p>
          <a:p>
            <a:pPr marL="0" indent="0">
              <a:lnSpc>
                <a:spcPct val="80000"/>
              </a:lnSpc>
            </a:pPr>
            <a:r>
              <a:rPr lang="sr-Latn-CS" altLang="en-US" b="1"/>
              <a:t> </a:t>
            </a:r>
            <a:r>
              <a:rPr lang="sr-Cyrl-CS" altLang="en-US" b="1"/>
              <a:t>промене</a:t>
            </a:r>
            <a:r>
              <a:rPr lang="sr-Latn-CS" altLang="en-US" b="1"/>
              <a:t> </a:t>
            </a:r>
            <a:r>
              <a:rPr lang="sr-Cyrl-CS" altLang="en-US" b="1"/>
              <a:t>на</a:t>
            </a:r>
            <a:r>
              <a:rPr lang="sr-Latn-CS" altLang="en-US" b="1"/>
              <a:t> </a:t>
            </a:r>
            <a:r>
              <a:rPr lang="sr-Cyrl-CS" altLang="en-US" b="1"/>
              <a:t>коленима</a:t>
            </a:r>
            <a:r>
              <a:rPr lang="sr-Latn-CS" altLang="en-US" b="1"/>
              <a:t>,</a:t>
            </a:r>
            <a:r>
              <a:rPr lang="sr-Cyrl-CS" altLang="en-US" b="1"/>
              <a:t>куковима</a:t>
            </a:r>
            <a:r>
              <a:rPr lang="sr-Latn-CS" altLang="en-US" b="1"/>
              <a:t>,</a:t>
            </a:r>
            <a:r>
              <a:rPr lang="sr-Cyrl-CS" altLang="en-US" b="1"/>
              <a:t>кичми</a:t>
            </a:r>
            <a:r>
              <a:rPr lang="sr-Latn-CS" altLang="en-US" b="1"/>
              <a:t>.</a:t>
            </a:r>
            <a:endParaRPr lang="en-US" altLang="en-US" b="1"/>
          </a:p>
          <a:p>
            <a:pPr marL="0" indent="0">
              <a:lnSpc>
                <a:spcPct val="80000"/>
              </a:lnSpc>
            </a:pPr>
            <a:r>
              <a:rPr lang="sr-Cyrl-CS" altLang="en-US" b="1"/>
              <a:t>Да</a:t>
            </a:r>
            <a:r>
              <a:rPr lang="sr-Latn-CS" altLang="en-US" b="1"/>
              <a:t> </a:t>
            </a:r>
            <a:r>
              <a:rPr lang="sr-Cyrl-CS" altLang="en-US" b="1"/>
              <a:t>би</a:t>
            </a:r>
            <a:r>
              <a:rPr lang="sr-Latn-CS" altLang="en-US" b="1"/>
              <a:t> </a:t>
            </a:r>
            <a:r>
              <a:rPr lang="sr-Cyrl-CS" altLang="en-US" b="1"/>
              <a:t>смо</a:t>
            </a:r>
            <a:r>
              <a:rPr lang="sr-Latn-CS" altLang="en-US" b="1"/>
              <a:t> </a:t>
            </a:r>
            <a:r>
              <a:rPr lang="sr-Cyrl-CS" altLang="en-US" b="1"/>
              <a:t>то</a:t>
            </a:r>
            <a:r>
              <a:rPr lang="sr-Latn-CS" altLang="en-US" b="1"/>
              <a:t> </a:t>
            </a:r>
            <a:r>
              <a:rPr lang="sr-Cyrl-CS" altLang="en-US" b="1"/>
              <a:t>избегли</a:t>
            </a:r>
            <a:r>
              <a:rPr lang="sr-Latn-CS" altLang="en-US" b="1"/>
              <a:t> </a:t>
            </a:r>
            <a:r>
              <a:rPr lang="sr-Cyrl-CS" altLang="en-US" b="1"/>
              <a:t>потребно</a:t>
            </a:r>
            <a:r>
              <a:rPr lang="sr-Latn-CS" altLang="en-US" b="1"/>
              <a:t> </a:t>
            </a:r>
            <a:r>
              <a:rPr lang="sr-Cyrl-CS" altLang="en-US" b="1"/>
              <a:t>је</a:t>
            </a:r>
            <a:r>
              <a:rPr lang="sr-Latn-CS" altLang="en-US" b="1"/>
              <a:t> </a:t>
            </a:r>
            <a:r>
              <a:rPr lang="sr-Cyrl-CS" altLang="en-US" b="1"/>
              <a:t>успоставити</a:t>
            </a:r>
            <a:r>
              <a:rPr lang="sr-Latn-CS" altLang="en-US" b="1"/>
              <a:t> </a:t>
            </a:r>
            <a:r>
              <a:rPr lang="sr-Cyrl-CS" altLang="en-US" b="1"/>
              <a:t>добру</a:t>
            </a:r>
            <a:r>
              <a:rPr lang="sr-Latn-CS" altLang="en-US" b="1"/>
              <a:t> </a:t>
            </a:r>
            <a:r>
              <a:rPr lang="sr-Cyrl-CS" altLang="en-US" b="1"/>
              <a:t>статику</a:t>
            </a:r>
            <a:r>
              <a:rPr lang="sr-Latn-CS" altLang="en-US" b="1"/>
              <a:t> </a:t>
            </a:r>
            <a:r>
              <a:rPr lang="sr-Cyrl-CS" altLang="en-US" b="1"/>
              <a:t>тела</a:t>
            </a:r>
            <a:r>
              <a:rPr lang="sr-Latn-CS" altLang="en-US" b="1"/>
              <a:t> </a:t>
            </a:r>
          </a:p>
          <a:p>
            <a:pPr marL="0" indent="0">
              <a:lnSpc>
                <a:spcPct val="80000"/>
              </a:lnSpc>
            </a:pPr>
            <a:endParaRPr lang="sr-Latn-CS" altLang="en-US" sz="1600" b="1"/>
          </a:p>
        </p:txBody>
      </p:sp>
    </p:spTree>
  </p:cSld>
  <p:clrMapOvr>
    <a:masterClrMapping/>
  </p:clrMapOvr>
  <p:transition advTm="62587">
    <p:cut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>
            <a:extLst>
              <a:ext uri="{FF2B5EF4-FFF2-40B4-BE49-F238E27FC236}">
                <a16:creationId xmlns:a16="http://schemas.microsoft.com/office/drawing/2014/main" id="{11C299D9-A9AB-4CAC-B99C-4653EA6424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sr-Cyrl-C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Биомеханика</a:t>
            </a:r>
            <a: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стопала</a:t>
            </a: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D5EB3030-D924-4CC3-B544-E1D36120B970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0" y="1196975"/>
            <a:ext cx="5435600" cy="4968875"/>
          </a:xfrm>
        </p:spPr>
        <p:txBody>
          <a:bodyPr/>
          <a:lstStyle/>
          <a:p>
            <a:pPr marL="0" indent="0">
              <a:lnSpc>
                <a:spcPct val="90000"/>
              </a:lnSpc>
            </a:pPr>
            <a:r>
              <a:rPr lang="sr-Cyrl-CS" altLang="en-US" dirty="0">
                <a:solidFill>
                  <a:srgbClr val="000066"/>
                </a:solidFill>
              </a:rPr>
              <a:t>Систем</a:t>
            </a:r>
            <a:r>
              <a:rPr lang="en-US" altLang="en-US" dirty="0">
                <a:solidFill>
                  <a:srgbClr val="000066"/>
                </a:solidFill>
              </a:rPr>
              <a:t> “</a:t>
            </a:r>
            <a:r>
              <a:rPr lang="sr-Cyrl-CS" altLang="en-US" dirty="0">
                <a:solidFill>
                  <a:srgbClr val="000066"/>
                </a:solidFill>
              </a:rPr>
              <a:t>сложена</a:t>
            </a:r>
            <a:r>
              <a:rPr lang="en-US" altLang="en-US" dirty="0">
                <a:solidFill>
                  <a:srgbClr val="000066"/>
                </a:solidFill>
              </a:rPr>
              <a:t> </a:t>
            </a:r>
            <a:r>
              <a:rPr lang="sr-Cyrl-CS" altLang="en-US" dirty="0">
                <a:solidFill>
                  <a:srgbClr val="000066"/>
                </a:solidFill>
              </a:rPr>
              <a:t>греда</a:t>
            </a:r>
            <a:r>
              <a:rPr lang="en-US" altLang="en-US" dirty="0">
                <a:solidFill>
                  <a:srgbClr val="000066"/>
                </a:solidFill>
              </a:rPr>
              <a:t>”-</a:t>
            </a:r>
            <a:r>
              <a:rPr lang="sr-Cyrl-CS" altLang="en-US" dirty="0">
                <a:solidFill>
                  <a:srgbClr val="000066"/>
                </a:solidFill>
              </a:rPr>
              <a:t>састављена</a:t>
            </a:r>
            <a:r>
              <a:rPr lang="en-US" altLang="en-US" dirty="0">
                <a:solidFill>
                  <a:srgbClr val="000066"/>
                </a:solidFill>
              </a:rPr>
              <a:t> </a:t>
            </a:r>
            <a:r>
              <a:rPr lang="sr-Cyrl-CS" altLang="en-US" dirty="0">
                <a:solidFill>
                  <a:srgbClr val="000066"/>
                </a:solidFill>
              </a:rPr>
              <a:t>од</a:t>
            </a:r>
            <a:r>
              <a:rPr lang="en-US" altLang="en-US" dirty="0">
                <a:solidFill>
                  <a:srgbClr val="000066"/>
                </a:solidFill>
              </a:rPr>
              <a:t> </a:t>
            </a:r>
            <a:r>
              <a:rPr lang="sr-Cyrl-CS" altLang="en-US" dirty="0">
                <a:solidFill>
                  <a:srgbClr val="000066"/>
                </a:solidFill>
              </a:rPr>
              <a:t>међусобно</a:t>
            </a:r>
            <a:r>
              <a:rPr lang="sl-SI" altLang="en-US" dirty="0">
                <a:solidFill>
                  <a:srgbClr val="000066"/>
                </a:solidFill>
              </a:rPr>
              <a:t> </a:t>
            </a:r>
            <a:r>
              <a:rPr lang="sr-Cyrl-CS" altLang="en-US" dirty="0">
                <a:solidFill>
                  <a:srgbClr val="000066"/>
                </a:solidFill>
              </a:rPr>
              <a:t>повезаних</a:t>
            </a:r>
            <a:r>
              <a:rPr lang="en-US" altLang="en-US" dirty="0">
                <a:solidFill>
                  <a:srgbClr val="000066"/>
                </a:solidFill>
              </a:rPr>
              <a:t> </a:t>
            </a:r>
            <a:r>
              <a:rPr lang="sl-SI" altLang="en-US" dirty="0">
                <a:solidFill>
                  <a:srgbClr val="000066"/>
                </a:solidFill>
              </a:rPr>
              <a:t> </a:t>
            </a:r>
            <a:r>
              <a:rPr lang="sr-Cyrl-CS" altLang="en-US" dirty="0">
                <a:solidFill>
                  <a:srgbClr val="000066"/>
                </a:solidFill>
              </a:rPr>
              <a:t>елемената</a:t>
            </a:r>
            <a:r>
              <a:rPr lang="sl-SI" altLang="en-US" dirty="0">
                <a:solidFill>
                  <a:srgbClr val="000066"/>
                </a:solidFill>
              </a:rPr>
              <a:t>.</a:t>
            </a:r>
            <a:endParaRPr lang="en-US" altLang="en-US" dirty="0">
              <a:solidFill>
                <a:srgbClr val="000066"/>
              </a:solidFill>
            </a:endParaRPr>
          </a:p>
          <a:p>
            <a:pPr marL="0" indent="0">
              <a:lnSpc>
                <a:spcPct val="90000"/>
              </a:lnSpc>
            </a:pPr>
            <a:r>
              <a:rPr lang="en-US" altLang="en-US" dirty="0">
                <a:solidFill>
                  <a:srgbClr val="000066"/>
                </a:solidFill>
              </a:rPr>
              <a:t>“</a:t>
            </a:r>
            <a:r>
              <a:rPr lang="sr-Cyrl-CS" altLang="en-US" dirty="0">
                <a:solidFill>
                  <a:srgbClr val="000066"/>
                </a:solidFill>
              </a:rPr>
              <a:t>Статички</a:t>
            </a:r>
            <a:r>
              <a:rPr lang="sl-SI" altLang="en-US" dirty="0">
                <a:solidFill>
                  <a:srgbClr val="000066"/>
                </a:solidFill>
              </a:rPr>
              <a:t> </a:t>
            </a:r>
            <a:r>
              <a:rPr lang="sr-Cyrl-CS" altLang="en-US" dirty="0">
                <a:solidFill>
                  <a:srgbClr val="000066"/>
                </a:solidFill>
              </a:rPr>
              <a:t>троугао</a:t>
            </a:r>
            <a:r>
              <a:rPr lang="en-US" altLang="en-US" dirty="0">
                <a:solidFill>
                  <a:srgbClr val="000066"/>
                </a:solidFill>
              </a:rPr>
              <a:t>”</a:t>
            </a:r>
            <a:r>
              <a:rPr lang="sl-SI" altLang="en-US" dirty="0">
                <a:solidFill>
                  <a:srgbClr val="000066"/>
                </a:solidFill>
              </a:rPr>
              <a:t> </a:t>
            </a:r>
            <a:r>
              <a:rPr lang="sr-Cyrl-CS" altLang="en-US" dirty="0">
                <a:solidFill>
                  <a:srgbClr val="000066"/>
                </a:solidFill>
              </a:rPr>
              <a:t>преузима</a:t>
            </a:r>
            <a:r>
              <a:rPr lang="sl-SI" altLang="en-US" dirty="0">
                <a:solidFill>
                  <a:srgbClr val="000066"/>
                </a:solidFill>
              </a:rPr>
              <a:t> </a:t>
            </a:r>
            <a:r>
              <a:rPr lang="sr-Cyrl-CS" altLang="en-US" dirty="0">
                <a:solidFill>
                  <a:srgbClr val="000066"/>
                </a:solidFill>
              </a:rPr>
              <a:t>дистрибуцију</a:t>
            </a:r>
            <a:r>
              <a:rPr lang="en-US" altLang="en-US" dirty="0">
                <a:solidFill>
                  <a:srgbClr val="000066"/>
                </a:solidFill>
              </a:rPr>
              <a:t> </a:t>
            </a:r>
            <a:r>
              <a:rPr lang="sr-Cyrl-CS" altLang="en-US" dirty="0">
                <a:solidFill>
                  <a:srgbClr val="000066"/>
                </a:solidFill>
              </a:rPr>
              <a:t>силе</a:t>
            </a:r>
            <a:r>
              <a:rPr lang="en-US" altLang="en-US" dirty="0">
                <a:solidFill>
                  <a:srgbClr val="000066"/>
                </a:solidFill>
              </a:rPr>
              <a:t> </a:t>
            </a:r>
            <a:r>
              <a:rPr lang="sr-Cyrl-CS" altLang="en-US" dirty="0">
                <a:solidFill>
                  <a:srgbClr val="000066"/>
                </a:solidFill>
              </a:rPr>
              <a:t>тежине</a:t>
            </a:r>
            <a:r>
              <a:rPr lang="en-US" altLang="en-US" dirty="0">
                <a:solidFill>
                  <a:srgbClr val="000066"/>
                </a:solidFill>
              </a:rPr>
              <a:t> </a:t>
            </a:r>
            <a:r>
              <a:rPr lang="sr-Cyrl-CS" altLang="en-US" dirty="0">
                <a:solidFill>
                  <a:srgbClr val="000066"/>
                </a:solidFill>
              </a:rPr>
              <a:t>тела</a:t>
            </a:r>
            <a:r>
              <a:rPr lang="sr-Latn-CS" altLang="en-US" dirty="0">
                <a:solidFill>
                  <a:srgbClr val="000066"/>
                </a:solidFill>
              </a:rPr>
              <a:t> </a:t>
            </a:r>
            <a:r>
              <a:rPr lang="sr-Cyrl-CS" altLang="en-US" dirty="0">
                <a:solidFill>
                  <a:srgbClr val="000066"/>
                </a:solidFill>
              </a:rPr>
              <a:t>на</a:t>
            </a:r>
            <a:r>
              <a:rPr lang="sr-Latn-CS" altLang="en-US" dirty="0">
                <a:solidFill>
                  <a:srgbClr val="000066"/>
                </a:solidFill>
              </a:rPr>
              <a:t> </a:t>
            </a:r>
            <a:r>
              <a:rPr lang="sr-Cyrl-CS" altLang="en-US" dirty="0">
                <a:solidFill>
                  <a:srgbClr val="000066"/>
                </a:solidFill>
              </a:rPr>
              <a:t>два</a:t>
            </a:r>
            <a:r>
              <a:rPr lang="sr-Latn-CS" altLang="en-US" dirty="0">
                <a:solidFill>
                  <a:srgbClr val="000066"/>
                </a:solidFill>
              </a:rPr>
              <a:t> </a:t>
            </a:r>
            <a:r>
              <a:rPr lang="sr-Cyrl-CS" altLang="en-US" dirty="0">
                <a:solidFill>
                  <a:srgbClr val="000066"/>
                </a:solidFill>
              </a:rPr>
              <a:t>крака</a:t>
            </a:r>
            <a:r>
              <a:rPr lang="sl-SI" altLang="en-US" dirty="0">
                <a:solidFill>
                  <a:srgbClr val="000066"/>
                </a:solidFill>
              </a:rPr>
              <a:t>.</a:t>
            </a:r>
          </a:p>
          <a:p>
            <a:pPr marL="0" indent="0">
              <a:lnSpc>
                <a:spcPct val="90000"/>
              </a:lnSpc>
            </a:pPr>
            <a:endParaRPr lang="sl-SI" altLang="en-US" dirty="0">
              <a:solidFill>
                <a:srgbClr val="000066"/>
              </a:solidFill>
            </a:endParaRPr>
          </a:p>
          <a:p>
            <a:pPr marL="0" indent="0">
              <a:lnSpc>
                <a:spcPct val="90000"/>
              </a:lnSpc>
            </a:pPr>
            <a:endParaRPr lang="sl-SI" altLang="en-US" dirty="0">
              <a:solidFill>
                <a:srgbClr val="000066"/>
              </a:solidFill>
            </a:endParaRPr>
          </a:p>
          <a:p>
            <a:pPr marL="0" indent="0">
              <a:lnSpc>
                <a:spcPct val="90000"/>
              </a:lnSpc>
            </a:pPr>
            <a:r>
              <a:rPr lang="sr-Cyrl-CS" altLang="en-US" dirty="0">
                <a:solidFill>
                  <a:srgbClr val="000066"/>
                </a:solidFill>
              </a:rPr>
              <a:t>Сила</a:t>
            </a:r>
            <a:r>
              <a:rPr lang="en-US" altLang="en-US" dirty="0">
                <a:solidFill>
                  <a:srgbClr val="000066"/>
                </a:solidFill>
              </a:rPr>
              <a:t> </a:t>
            </a:r>
            <a:r>
              <a:rPr lang="sr-Cyrl-CS" altLang="en-US" dirty="0">
                <a:solidFill>
                  <a:srgbClr val="000066"/>
                </a:solidFill>
              </a:rPr>
              <a:t>тежине</a:t>
            </a:r>
            <a:r>
              <a:rPr lang="en-US" altLang="en-US" dirty="0">
                <a:solidFill>
                  <a:srgbClr val="000066"/>
                </a:solidFill>
              </a:rPr>
              <a:t> </a:t>
            </a:r>
            <a:r>
              <a:rPr lang="sr-Cyrl-CS" altLang="en-US" dirty="0">
                <a:solidFill>
                  <a:srgbClr val="000066"/>
                </a:solidFill>
              </a:rPr>
              <a:t>тела</a:t>
            </a:r>
            <a:r>
              <a:rPr lang="en-US" altLang="en-US" dirty="0">
                <a:solidFill>
                  <a:srgbClr val="000066"/>
                </a:solidFill>
              </a:rPr>
              <a:t> </a:t>
            </a:r>
            <a:r>
              <a:rPr lang="sr-Cyrl-CS" altLang="en-US" dirty="0">
                <a:solidFill>
                  <a:srgbClr val="000066"/>
                </a:solidFill>
              </a:rPr>
              <a:t>се</a:t>
            </a:r>
            <a:r>
              <a:rPr lang="sr-Latn-CS" altLang="en-US" dirty="0">
                <a:solidFill>
                  <a:srgbClr val="000066"/>
                </a:solidFill>
              </a:rPr>
              <a:t> </a:t>
            </a:r>
            <a:r>
              <a:rPr lang="sr-Cyrl-CS" altLang="en-US" dirty="0">
                <a:solidFill>
                  <a:srgbClr val="000066"/>
                </a:solidFill>
              </a:rPr>
              <a:t>преносе</a:t>
            </a:r>
            <a:r>
              <a:rPr lang="en-US" altLang="en-US" dirty="0">
                <a:solidFill>
                  <a:srgbClr val="000066"/>
                </a:solidFill>
              </a:rPr>
              <a:t> </a:t>
            </a:r>
            <a:r>
              <a:rPr lang="sr-Cyrl-CS" altLang="en-US" dirty="0">
                <a:solidFill>
                  <a:srgbClr val="000066"/>
                </a:solidFill>
              </a:rPr>
              <a:t>на</a:t>
            </a:r>
            <a:r>
              <a:rPr lang="en-US" altLang="en-US" dirty="0">
                <a:solidFill>
                  <a:srgbClr val="000066"/>
                </a:solidFill>
              </a:rPr>
              <a:t> </a:t>
            </a:r>
            <a:r>
              <a:rPr lang="sr-Cyrl-CS" altLang="en-US" dirty="0">
                <a:solidFill>
                  <a:srgbClr val="000066"/>
                </a:solidFill>
              </a:rPr>
              <a:t>предњи</a:t>
            </a:r>
            <a:r>
              <a:rPr lang="en-US" altLang="en-US" dirty="0">
                <a:solidFill>
                  <a:srgbClr val="000066"/>
                </a:solidFill>
              </a:rPr>
              <a:t> </a:t>
            </a:r>
            <a:r>
              <a:rPr lang="sr-Cyrl-CS" altLang="en-US" dirty="0">
                <a:solidFill>
                  <a:srgbClr val="000066"/>
                </a:solidFill>
              </a:rPr>
              <a:t>и</a:t>
            </a:r>
            <a:r>
              <a:rPr lang="en-US" altLang="en-US" dirty="0">
                <a:solidFill>
                  <a:srgbClr val="000066"/>
                </a:solidFill>
              </a:rPr>
              <a:t> </a:t>
            </a:r>
            <a:r>
              <a:rPr lang="sr-Cyrl-CS" altLang="en-US" dirty="0">
                <a:solidFill>
                  <a:srgbClr val="000066"/>
                </a:solidFill>
              </a:rPr>
              <a:t>задњи</a:t>
            </a:r>
            <a:r>
              <a:rPr lang="en-US" altLang="en-US" dirty="0">
                <a:solidFill>
                  <a:srgbClr val="000066"/>
                </a:solidFill>
              </a:rPr>
              <a:t> </a:t>
            </a:r>
            <a:r>
              <a:rPr lang="sr-Cyrl-CS" altLang="en-US" dirty="0">
                <a:solidFill>
                  <a:srgbClr val="000066"/>
                </a:solidFill>
              </a:rPr>
              <a:t>део</a:t>
            </a:r>
            <a:r>
              <a:rPr lang="en-US" altLang="en-US" dirty="0">
                <a:solidFill>
                  <a:srgbClr val="000066"/>
                </a:solidFill>
              </a:rPr>
              <a:t> </a:t>
            </a:r>
            <a:r>
              <a:rPr lang="sr-Cyrl-CS" altLang="en-US" dirty="0">
                <a:solidFill>
                  <a:srgbClr val="000066"/>
                </a:solidFill>
              </a:rPr>
              <a:t>стопала</a:t>
            </a:r>
            <a:r>
              <a:rPr lang="en-US" altLang="en-US" dirty="0">
                <a:solidFill>
                  <a:srgbClr val="000066"/>
                </a:solidFill>
              </a:rPr>
              <a:t>( </a:t>
            </a:r>
            <a:r>
              <a:rPr lang="sr-Cyrl-CS" altLang="en-US" dirty="0">
                <a:solidFill>
                  <a:srgbClr val="000066"/>
                </a:solidFill>
              </a:rPr>
              <a:t>крак</a:t>
            </a:r>
            <a:r>
              <a:rPr lang="en-US" altLang="en-US" dirty="0">
                <a:solidFill>
                  <a:srgbClr val="000066"/>
                </a:solidFill>
              </a:rPr>
              <a:t> </a:t>
            </a:r>
            <a:r>
              <a:rPr lang="sr-Cyrl-CS" altLang="en-US" dirty="0">
                <a:solidFill>
                  <a:srgbClr val="000066"/>
                </a:solidFill>
              </a:rPr>
              <a:t>А</a:t>
            </a:r>
            <a:r>
              <a:rPr lang="en-US" altLang="en-US" dirty="0">
                <a:solidFill>
                  <a:srgbClr val="000066"/>
                </a:solidFill>
              </a:rPr>
              <a:t>-</a:t>
            </a:r>
            <a:r>
              <a:rPr lang="sr-Cyrl-CS" altLang="en-US" dirty="0">
                <a:solidFill>
                  <a:srgbClr val="000066"/>
                </a:solidFill>
              </a:rPr>
              <a:t>Ц</a:t>
            </a:r>
            <a:r>
              <a:rPr lang="en-US" altLang="en-US" dirty="0">
                <a:solidFill>
                  <a:srgbClr val="000066"/>
                </a:solidFill>
              </a:rPr>
              <a:t> </a:t>
            </a:r>
            <a:r>
              <a:rPr lang="sr-Cyrl-CS" altLang="en-US" dirty="0">
                <a:solidFill>
                  <a:srgbClr val="000066"/>
                </a:solidFill>
              </a:rPr>
              <a:t>и</a:t>
            </a:r>
            <a:r>
              <a:rPr lang="en-US" altLang="en-US" dirty="0">
                <a:solidFill>
                  <a:srgbClr val="000066"/>
                </a:solidFill>
              </a:rPr>
              <a:t> </a:t>
            </a:r>
            <a:r>
              <a:rPr lang="sr-Cyrl-CS" altLang="en-US" dirty="0">
                <a:solidFill>
                  <a:srgbClr val="000066"/>
                </a:solidFill>
              </a:rPr>
              <a:t>Ц</a:t>
            </a:r>
            <a:r>
              <a:rPr lang="en-US" altLang="en-US" dirty="0">
                <a:solidFill>
                  <a:srgbClr val="000066"/>
                </a:solidFill>
              </a:rPr>
              <a:t>-</a:t>
            </a:r>
            <a:r>
              <a:rPr lang="sr-Cyrl-CS" altLang="en-US" dirty="0">
                <a:solidFill>
                  <a:srgbClr val="000066"/>
                </a:solidFill>
              </a:rPr>
              <a:t>Б</a:t>
            </a:r>
            <a:r>
              <a:rPr lang="en-US" altLang="en-US" dirty="0">
                <a:solidFill>
                  <a:srgbClr val="000066"/>
                </a:solidFill>
              </a:rPr>
              <a:t>) </a:t>
            </a:r>
            <a:r>
              <a:rPr lang="sr-Cyrl-CS" altLang="en-US" dirty="0" err="1">
                <a:solidFill>
                  <a:srgbClr val="000066"/>
                </a:solidFill>
              </a:rPr>
              <a:t>тј</a:t>
            </a:r>
            <a:r>
              <a:rPr lang="sl-SI" altLang="en-US" dirty="0">
                <a:solidFill>
                  <a:srgbClr val="000066"/>
                </a:solidFill>
              </a:rPr>
              <a:t>.</a:t>
            </a:r>
            <a:r>
              <a:rPr lang="sr-Cyrl-CS" altLang="en-US" dirty="0">
                <a:solidFill>
                  <a:srgbClr val="000066"/>
                </a:solidFill>
              </a:rPr>
              <a:t>до</a:t>
            </a:r>
            <a:r>
              <a:rPr lang="en-US" altLang="en-US" dirty="0">
                <a:solidFill>
                  <a:srgbClr val="000066"/>
                </a:solidFill>
              </a:rPr>
              <a:t> </a:t>
            </a:r>
            <a:r>
              <a:rPr lang="sr-Cyrl-CS" altLang="en-US" dirty="0">
                <a:solidFill>
                  <a:srgbClr val="000066"/>
                </a:solidFill>
              </a:rPr>
              <a:t>тачке</a:t>
            </a:r>
            <a:r>
              <a:rPr lang="en-US" altLang="en-US" dirty="0">
                <a:solidFill>
                  <a:srgbClr val="000066"/>
                </a:solidFill>
              </a:rPr>
              <a:t> </a:t>
            </a:r>
            <a:r>
              <a:rPr lang="sr-Cyrl-CS" altLang="en-US" dirty="0">
                <a:solidFill>
                  <a:srgbClr val="000066"/>
                </a:solidFill>
              </a:rPr>
              <a:t>упоришта</a:t>
            </a:r>
            <a:r>
              <a:rPr lang="en-US" altLang="en-US" dirty="0">
                <a:solidFill>
                  <a:srgbClr val="000066"/>
                </a:solidFill>
              </a:rPr>
              <a:t> </a:t>
            </a:r>
            <a:r>
              <a:rPr lang="sr-Cyrl-CS" altLang="en-US" dirty="0">
                <a:solidFill>
                  <a:srgbClr val="000066"/>
                </a:solidFill>
              </a:rPr>
              <a:t>које</a:t>
            </a:r>
            <a:r>
              <a:rPr lang="en-US" altLang="en-US" dirty="0">
                <a:solidFill>
                  <a:srgbClr val="000066"/>
                </a:solidFill>
              </a:rPr>
              <a:t> </a:t>
            </a:r>
            <a:r>
              <a:rPr lang="sr-Cyrl-CS" altLang="en-US" dirty="0">
                <a:solidFill>
                  <a:srgbClr val="000066"/>
                </a:solidFill>
              </a:rPr>
              <a:t>повезује</a:t>
            </a:r>
            <a:r>
              <a:rPr lang="en-US" altLang="en-US" dirty="0">
                <a:solidFill>
                  <a:srgbClr val="000066"/>
                </a:solidFill>
              </a:rPr>
              <a:t> </a:t>
            </a:r>
            <a:r>
              <a:rPr lang="sr-Cyrl-CS" altLang="en-US" dirty="0" err="1">
                <a:solidFill>
                  <a:srgbClr val="000066"/>
                </a:solidFill>
              </a:rPr>
              <a:t>плантарна</a:t>
            </a:r>
            <a:r>
              <a:rPr lang="en-US" altLang="en-US" dirty="0">
                <a:solidFill>
                  <a:srgbClr val="000066"/>
                </a:solidFill>
              </a:rPr>
              <a:t> </a:t>
            </a:r>
            <a:r>
              <a:rPr lang="sr-Cyrl-CS" altLang="en-US" dirty="0" err="1">
                <a:solidFill>
                  <a:srgbClr val="000066"/>
                </a:solidFill>
              </a:rPr>
              <a:t>апонеуроза</a:t>
            </a:r>
            <a:endParaRPr lang="sr-Latn-CS" altLang="en-US" dirty="0">
              <a:solidFill>
                <a:srgbClr val="000066"/>
              </a:solidFill>
            </a:endParaRP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en-US" altLang="en-US" dirty="0">
                <a:solidFill>
                  <a:srgbClr val="000066"/>
                </a:solidFill>
              </a:rPr>
              <a:t>(</a:t>
            </a:r>
            <a:r>
              <a:rPr lang="sr-Cyrl-CS" altLang="en-US" dirty="0">
                <a:solidFill>
                  <a:srgbClr val="000066"/>
                </a:solidFill>
              </a:rPr>
              <a:t>А</a:t>
            </a:r>
            <a:r>
              <a:rPr lang="en-US" altLang="en-US" dirty="0">
                <a:solidFill>
                  <a:srgbClr val="000066"/>
                </a:solidFill>
              </a:rPr>
              <a:t>-</a:t>
            </a:r>
            <a:r>
              <a:rPr lang="sr-Cyrl-CS" altLang="en-US" dirty="0">
                <a:solidFill>
                  <a:srgbClr val="000066"/>
                </a:solidFill>
              </a:rPr>
              <a:t>Б</a:t>
            </a:r>
            <a:r>
              <a:rPr lang="en-US" altLang="en-US" dirty="0">
                <a:solidFill>
                  <a:srgbClr val="000066"/>
                </a:solidFill>
              </a:rPr>
              <a:t>) </a:t>
            </a:r>
            <a:r>
              <a:rPr lang="sr-Cyrl-CS" altLang="en-US" b="1" dirty="0">
                <a:solidFill>
                  <a:srgbClr val="000066"/>
                </a:solidFill>
              </a:rPr>
              <a:t>затварајући</a:t>
            </a:r>
            <a:r>
              <a:rPr lang="en-US" altLang="en-US" b="1" dirty="0">
                <a:solidFill>
                  <a:srgbClr val="000066"/>
                </a:solidFill>
              </a:rPr>
              <a:t> </a:t>
            </a:r>
            <a:r>
              <a:rPr lang="en-US" altLang="en-US" b="1" i="1" dirty="0">
                <a:solidFill>
                  <a:srgbClr val="000066"/>
                </a:solidFill>
              </a:rPr>
              <a:t>“</a:t>
            </a:r>
            <a:r>
              <a:rPr lang="sr-Cyrl-CS" altLang="en-US" b="1" i="1" dirty="0">
                <a:solidFill>
                  <a:srgbClr val="000066"/>
                </a:solidFill>
              </a:rPr>
              <a:t>статички</a:t>
            </a:r>
            <a:r>
              <a:rPr lang="en-US" altLang="en-US" b="1" i="1" dirty="0">
                <a:solidFill>
                  <a:srgbClr val="000066"/>
                </a:solidFill>
              </a:rPr>
              <a:t> </a:t>
            </a:r>
            <a:r>
              <a:rPr lang="sr-Cyrl-CS" altLang="en-US" b="1" i="1" dirty="0">
                <a:solidFill>
                  <a:srgbClr val="000066"/>
                </a:solidFill>
              </a:rPr>
              <a:t>троугао</a:t>
            </a:r>
            <a:r>
              <a:rPr lang="en-US" altLang="en-US" b="1" i="1" dirty="0">
                <a:solidFill>
                  <a:srgbClr val="000066"/>
                </a:solidFill>
              </a:rPr>
              <a:t>”</a:t>
            </a:r>
            <a:r>
              <a:rPr lang="sl-SI" altLang="en-US" b="1" i="1" dirty="0">
                <a:solidFill>
                  <a:srgbClr val="000066"/>
                </a:solidFill>
              </a:rPr>
              <a:t>.</a:t>
            </a:r>
            <a:endParaRPr lang="en-GB" altLang="en-US" b="1" dirty="0">
              <a:solidFill>
                <a:srgbClr val="000066"/>
              </a:solidFill>
            </a:endParaRPr>
          </a:p>
        </p:txBody>
      </p:sp>
      <p:pic>
        <p:nvPicPr>
          <p:cNvPr id="17412" name="Picture 4" descr="biomehanika">
            <a:extLst>
              <a:ext uri="{FF2B5EF4-FFF2-40B4-BE49-F238E27FC236}">
                <a16:creationId xmlns:a16="http://schemas.microsoft.com/office/drawing/2014/main" id="{E57AE51A-2D71-47B1-8640-F11118423E27}"/>
              </a:ext>
            </a:extLst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35600" y="1268413"/>
            <a:ext cx="3492500" cy="2092325"/>
          </a:xfrm>
          <a:noFill/>
        </p:spPr>
      </p:pic>
      <p:pic>
        <p:nvPicPr>
          <p:cNvPr id="17413" name="Picture 5" descr="biomehanika III">
            <a:extLst>
              <a:ext uri="{FF2B5EF4-FFF2-40B4-BE49-F238E27FC236}">
                <a16:creationId xmlns:a16="http://schemas.microsoft.com/office/drawing/2014/main" id="{14E652EB-4A17-4B69-9FCB-3707FE4F47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3F0F8"/>
              </a:clrFrom>
              <a:clrTo>
                <a:srgbClr val="E3F0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8300" y="3933825"/>
            <a:ext cx="3695700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69623">
    <p:cut thruBlk="1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0.8|0.6|0.8|0.7|0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0.8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1104</TotalTime>
  <Words>2435</Words>
  <Application>Microsoft Office PowerPoint</Application>
  <PresentationFormat>On-screen Show (4:3)</PresentationFormat>
  <Paragraphs>376</Paragraphs>
  <Slides>77</Slides>
  <Notes>12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77</vt:i4>
      </vt:variant>
    </vt:vector>
  </HeadingPairs>
  <TitlesOfParts>
    <vt:vector size="87" baseType="lpstr">
      <vt:lpstr>Arial</vt:lpstr>
      <vt:lpstr>Calibri</vt:lpstr>
      <vt:lpstr>Century Gothic</vt:lpstr>
      <vt:lpstr>Comic Sans MS</vt:lpstr>
      <vt:lpstr>Constantia</vt:lpstr>
      <vt:lpstr>Times New Roman</vt:lpstr>
      <vt:lpstr>Wingdings</vt:lpstr>
      <vt:lpstr>Wingdings 2</vt:lpstr>
      <vt:lpstr>Austin</vt:lpstr>
      <vt:lpstr>Clip</vt:lpstr>
      <vt:lpstr>Тања Зечевић Луковић</vt:lpstr>
      <vt:lpstr>PowerPoint Presentation</vt:lpstr>
      <vt:lpstr>PowerPoint Presentation</vt:lpstr>
      <vt:lpstr>PowerPoint Presentation</vt:lpstr>
      <vt:lpstr>Развојни стадијуми</vt:lpstr>
      <vt:lpstr>Развојни стадијуми</vt:lpstr>
      <vt:lpstr>ONOVNI TIPOVI STOPALA</vt:lpstr>
      <vt:lpstr>АКТИВНО КРЕТАЊЕ = ЛЕК</vt:lpstr>
      <vt:lpstr>Биомеханика стопала</vt:lpstr>
      <vt:lpstr>PowerPoint Presentation</vt:lpstr>
      <vt:lpstr>Biomehanika stopala</vt:lpstr>
      <vt:lpstr>PowerPoint Presentation</vt:lpstr>
      <vt:lpstr>PowerPoint Presentation</vt:lpstr>
      <vt:lpstr>PowerPoint Presentation</vt:lpstr>
      <vt:lpstr>PLANOVALGUS (RAVNO ILI SPUŠTENO STOPALO)</vt:lpstr>
      <vt:lpstr>Дијагностика деформитета стопала</vt:lpstr>
      <vt:lpstr>Дијагностика</vt:lpstr>
      <vt:lpstr>Дијагностика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PONSETI METOD   gips longete</vt:lpstr>
      <vt:lpstr>REZULTATI LEČENJA</vt:lpstr>
      <vt:lpstr>PowerPoint Presentation</vt:lpstr>
      <vt:lpstr>PowerPoint Presentation</vt:lpstr>
      <vt:lpstr>PowerPoint Presentation</vt:lpstr>
      <vt:lpstr>TALUS VERTICALIS </vt:lpstr>
      <vt:lpstr>PowerPoint Presentation</vt:lpstr>
      <vt:lpstr>  Б.Стечене деформације стопала  Pes exavatus (издубљено стопало) -подигнут свод стопала, често неуролошког порекла Терапија: физикална, понекада оперативна  Pedes planovalga (равна стопала) -спуштени сводови стопала (I,II,III степен) -у прве две године су скоро сва стопала равна (масно јастуче) Терапија:физикална, улошци, ортопедске ципеле, операције (ретко)  </vt:lpstr>
      <vt:lpstr>                                  Равно стопало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Равна стопала клинички се најчешће региструју у млађем животном добу (од 2 до 4 године живота)</vt:lpstr>
      <vt:lpstr>PowerPoint Presentation</vt:lpstr>
      <vt:lpstr>PowerPoint Presentation</vt:lpstr>
      <vt:lpstr>Равни табани-клиничка слика</vt:lpstr>
      <vt:lpstr>Ravni tabani-rtg dijagnostika</vt:lpstr>
      <vt:lpstr>Ravni tabani-tretman</vt:lpstr>
      <vt:lpstr>Ravni tabani-hirurški tretman</vt:lpstr>
      <vt:lpstr>PowerPoint Presentation</vt:lpstr>
      <vt:lpstr>PowerPoint Presentation</vt:lpstr>
      <vt:lpstr>PowerPoint Presentation</vt:lpstr>
      <vt:lpstr>PowerPoint Presentation</vt:lpstr>
      <vt:lpstr> vežbe</vt:lpstr>
      <vt:lpstr>УЛОШЦИ</vt:lpstr>
      <vt:lpstr>Биомеханика   *ОДУ*</vt:lpstr>
      <vt:lpstr>Биомеханика *ОДУ*</vt:lpstr>
      <vt:lpstr>Биомеханика *ОДУ*</vt:lpstr>
      <vt:lpstr>Стари производи</vt:lpstr>
      <vt:lpstr>Конкурентски производ</vt:lpstr>
      <vt:lpstr>Дечија обућа- заблуде и истина</vt:lpstr>
      <vt:lpstr>Плитка или дубока ципела?</vt:lpstr>
      <vt:lpstr>PowerPoint Presentation</vt:lpstr>
      <vt:lpstr>Који ђон ?</vt:lpstr>
      <vt:lpstr>Колика и каква потпетица?</vt:lpstr>
      <vt:lpstr>Tomasova peta</vt:lpstr>
      <vt:lpstr>Колика и каква потпетица?</vt:lpstr>
      <vt:lpstr>Навикуларно јастуче  ?</vt:lpstr>
      <vt:lpstr>Какву ципелу да купим свом детету?</vt:lpstr>
      <vt:lpstr>UZIMANJE MERE-OTISKA</vt:lpstr>
      <vt:lpstr>Дијабетично стопало</vt:lpstr>
      <vt:lpstr>PES EXCAVATUS</vt:lpstr>
      <vt:lpstr> </vt:lpstr>
      <vt:lpstr>PowerPoint Presentation</vt:lpstr>
      <vt:lpstr>PowerPoint Presentation</vt:lpstr>
      <vt:lpstr>ОБРАДА ПОЗИТИВА</vt:lpstr>
      <vt:lpstr>PowerPoint Presentation</vt:lpstr>
      <vt:lpstr>MAТЕРИЈАЛИ</vt:lpstr>
      <vt:lpstr>ТЕХНОЛОГИЈА ИЗРАДЕ</vt:lpstr>
      <vt:lpstr>ТЕХНОЛОГИЈА ИЗРАДЕ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Set za ravna stopala</dc:title>
  <dc:creator>djordjic</dc:creator>
  <cp:lastModifiedBy>q</cp:lastModifiedBy>
  <cp:revision>165</cp:revision>
  <dcterms:created xsi:type="dcterms:W3CDTF">2006-08-16T00:00:00Z</dcterms:created>
  <dcterms:modified xsi:type="dcterms:W3CDTF">2020-09-30T20:34:22Z</dcterms:modified>
</cp:coreProperties>
</file>